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4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2"/>
    <p:restoredTop sz="94780"/>
  </p:normalViewPr>
  <p:slideViewPr>
    <p:cSldViewPr snapToGrid="0" snapToObjects="1">
      <p:cViewPr varScale="1">
        <p:scale>
          <a:sx n="115" d="100"/>
          <a:sy n="115" d="100"/>
        </p:scale>
        <p:origin x="28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624B15-C94E-9047-9C91-12898A07FE2E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546F4-4058-2441-8051-E214A596EC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6057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E546F4-4058-2441-8051-E214A596ECCC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676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E546F4-4058-2441-8051-E214A596ECCC}" type="slidenum">
              <a:rPr lang="fr-FR" smtClean="0"/>
              <a:t>28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6647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E546F4-4058-2441-8051-E214A596ECCC}" type="slidenum">
              <a:rPr lang="fr-FR" smtClean="0"/>
              <a:t>30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11366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E546F4-4058-2441-8051-E214A596ECCC}" type="slidenum">
              <a:rPr lang="fr-FR" smtClean="0"/>
              <a:t>39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5378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FFFC3C-1E0C-B647-B3FC-BF2127F8C4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15EB475-1294-9C43-AE8B-2C02F9D40B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EDF8116-72A1-B341-9650-7B95ECF3A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DF12-2FED-264F-BCA4-E3FF2E7F6F21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639DBD8-7DA6-D640-BD61-E0F6B6FF1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FEDE2B-DA97-C34C-8607-C5CF51FB5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45785-0B3F-7549-AB0A-E9C7B35C7C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1776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F61E2C-872A-8C4D-A9C5-CB3F7597B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F68FA9D-54BF-0340-B05F-3148BA20C1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6FC9C46-80AB-D449-82A4-00214B332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DF12-2FED-264F-BCA4-E3FF2E7F6F21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FD3068-A60A-8A48-992A-911CB450E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7E4A546-FB4A-D048-A933-DB24293F5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45785-0B3F-7549-AB0A-E9C7B35C7C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4553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2E6FEB7-A1E9-D448-8A59-B087625EF2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6D15772-BAAF-9845-B8E4-40894BD0B8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1EF28D1-3FB0-704D-8B6B-7953D6A37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DF12-2FED-264F-BCA4-E3FF2E7F6F21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6F5F453-82CF-2A41-9B78-2F69CBF58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866D2ED-6462-EB44-85A1-7B3E3D529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45785-0B3F-7549-AB0A-E9C7B35C7C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7206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1E7732-4945-D54C-ACD7-9054962D9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02682C5-F2F6-2F4E-A4D8-64553B652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6E21917-7945-6C46-8573-4AF03CDEE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DF12-2FED-264F-BCA4-E3FF2E7F6F21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3984C7D-19DA-2741-8740-6EF23F981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0BFBC6-6347-424C-A584-F94236BA0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45785-0B3F-7549-AB0A-E9C7B35C7C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0591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565AA7-4BC7-6741-817E-F289AE599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EC264D7-A802-D444-BC86-60EE9562B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F09FF8-2463-0E4A-A7A2-98C5306CB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DF12-2FED-264F-BCA4-E3FF2E7F6F21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11B46A-93AB-F243-8994-C17037856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53034D8-A436-6745-87F3-89A8B46CD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45785-0B3F-7549-AB0A-E9C7B35C7C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4884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E8C8C1-0D6E-6D40-831F-E4B3C674B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05C7EA-8494-DA4A-BC8A-1EF6374DCC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251B11B-0891-1541-BBAF-B86DA37410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F770D7B-B497-F24C-B5C5-F5D435D6E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DF12-2FED-264F-BCA4-E3FF2E7F6F21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3F2B792-D907-5E4E-94D2-D8DB06B86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605224C-58DC-814E-9CE5-428D72D4F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45785-0B3F-7549-AB0A-E9C7B35C7C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7321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B88476-A656-DF47-9AAF-166FE6F2D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43335D5-60BA-344B-A826-4377C65B43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0373025-4AF2-6C41-BD09-5DE1D92DC2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C44A0CF-B2A0-1A45-B32B-48EF69A23C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3269A3B-7C6D-0C47-991D-D6A1FC39C8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D0D6155-0A32-294D-897D-C90986A1E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DF12-2FED-264F-BCA4-E3FF2E7F6F21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BCA9285-3FC0-EA4A-A574-03384F6F8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4CFC15F-B5E0-A34C-B2FD-BDE7E703B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45785-0B3F-7549-AB0A-E9C7B35C7C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5768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139ED3-9580-4942-BB1F-4C334F4C7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077E9AC-3C4F-5F4F-A689-739373E6D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DF12-2FED-264F-BCA4-E3FF2E7F6F21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BC66F5E-C6B8-E343-91C6-180405665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31E253F-13EB-514A-B25D-7D4A28B8B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45785-0B3F-7549-AB0A-E9C7B35C7C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0355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F20C5BA-BEDC-1644-B4D2-62CDD5BBF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DF12-2FED-264F-BCA4-E3FF2E7F6F21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963F0AA-995A-B540-B025-00E824381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9B8AA8E-256A-F84C-832F-FD055BF94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45785-0B3F-7549-AB0A-E9C7B35C7C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8559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3B9CB0-0580-9E45-8A14-2766CCB13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E05A5E-D1E0-2C44-ABF8-672AA2B14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CC257CB-57BD-9444-9AFC-CE902FF5FC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FF102AE-DAB0-5447-A279-547BCB3EB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DF12-2FED-264F-BCA4-E3FF2E7F6F21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E83A99A-5FC8-CA4A-9227-AB0AA09F7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FE5FA31-F93C-2B4E-AE28-6CA27391D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45785-0B3F-7549-AB0A-E9C7B35C7C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582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380C15-D4AD-7144-B201-3FCFA83DA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53D4A00-7013-EA4F-AE47-DF4801A350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6D62A19-BADC-9E49-A62F-9DFFBBDA0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ADCFDDC-123D-1B47-9A76-0CF5E76CE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DF12-2FED-264F-BCA4-E3FF2E7F6F21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7895401-F59E-B140-ADB8-278AD0BE6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7A0B9B3-CFF6-CE47-BCE1-5CAC095D2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45785-0B3F-7549-AB0A-E9C7B35C7C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2067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D2F5ABE-B0C6-4345-A833-8DCBCF42A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510F42B-8415-D94C-B431-D17DCA068B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39E1C0B-1803-8340-896D-A7949014F5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1DF12-2FED-264F-BCA4-E3FF2E7F6F21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1AB369-67A1-6145-8456-A434F50663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EB2CF6-0868-8D4A-9095-156CFFF998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45785-0B3F-7549-AB0A-E9C7B35C7C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3878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72DF3E-CE11-F04D-98B1-B6261BB873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5063" y="815374"/>
            <a:ext cx="11641873" cy="1569651"/>
          </a:xfrm>
        </p:spPr>
        <p:txBody>
          <a:bodyPr>
            <a:normAutofit/>
          </a:bodyPr>
          <a:lstStyle/>
          <a:p>
            <a:r>
              <a:rPr lang="fr-FR" sz="48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Sport d’endurance et troubles digestifs.</a:t>
            </a:r>
            <a:br>
              <a:rPr lang="fr-FR" sz="48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</a:br>
            <a:r>
              <a:rPr lang="fr-FR" sz="48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Sport et pathologie digestive.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BB52DB3-4BD5-214B-B8BF-1B0C0B446C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>
                <a:latin typeface="Museo 300" panose="02000000000000000000" pitchFamily="2" charset="77"/>
              </a:rPr>
              <a:t>Dr Luc </a:t>
            </a:r>
            <a:r>
              <a:rPr lang="fr-FR" dirty="0" err="1">
                <a:latin typeface="Museo 300" panose="02000000000000000000" pitchFamily="2" charset="77"/>
              </a:rPr>
              <a:t>Escudié</a:t>
            </a:r>
            <a:endParaRPr lang="fr-FR" dirty="0">
              <a:latin typeface="Museo 300" panose="02000000000000000000" pitchFamily="2" charset="77"/>
            </a:endParaRPr>
          </a:p>
          <a:p>
            <a:r>
              <a:rPr lang="fr-FR" dirty="0" err="1">
                <a:latin typeface="Museo 300" panose="02000000000000000000" pitchFamily="2" charset="77"/>
              </a:rPr>
              <a:t>www.drlucescudie.com</a:t>
            </a:r>
            <a:endParaRPr lang="fr-FR" dirty="0">
              <a:latin typeface="Museo 300" panose="02000000000000000000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5500395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868D03-A256-0E43-BE6D-D61DA6302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Prise de glucoses pendant la compétition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18AF16-62AC-F14E-99C4-817DFD7827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8581"/>
            <a:ext cx="10515600" cy="3426599"/>
          </a:xfrm>
        </p:spPr>
        <p:txBody>
          <a:bodyPr/>
          <a:lstStyle/>
          <a:p>
            <a:r>
              <a:rPr lang="fr-FR" dirty="0">
                <a:latin typeface="Museo 300" panose="02000000000000000000" pitchFamily="2" charset="77"/>
              </a:rPr>
              <a:t>Type de glucides: glucose, saccharose, maltose, miel…</a:t>
            </a:r>
          </a:p>
          <a:p>
            <a:r>
              <a:rPr lang="fr-FR" dirty="0">
                <a:latin typeface="Museo 300" panose="02000000000000000000" pitchFamily="2" charset="77"/>
              </a:rPr>
              <a:t>La concentration en glucose dépend de la température ambiante</a:t>
            </a:r>
          </a:p>
          <a:p>
            <a:r>
              <a:rPr lang="fr-FR" dirty="0">
                <a:latin typeface="Museo 300" panose="02000000000000000000" pitchFamily="2" charset="77"/>
              </a:rPr>
              <a:t>La ration doit être testée avant la compétition</a:t>
            </a:r>
          </a:p>
          <a:p>
            <a:r>
              <a:rPr lang="fr-FR" dirty="0">
                <a:latin typeface="Museo 300" panose="02000000000000000000" pitchFamily="2" charset="77"/>
              </a:rPr>
              <a:t>Bien tolérée sur le plan digestif</a:t>
            </a:r>
          </a:p>
          <a:p>
            <a:r>
              <a:rPr lang="fr-FR" dirty="0">
                <a:latin typeface="Museo 300" panose="02000000000000000000" pitchFamily="2" charset="77"/>
              </a:rPr>
              <a:t>Favorisée une vidange gastrique optimale et être vite assimilée.</a:t>
            </a:r>
          </a:p>
        </p:txBody>
      </p:sp>
    </p:spTree>
    <p:extLst>
      <p:ext uri="{BB962C8B-B14F-4D97-AF65-F5344CB8AC3E}">
        <p14:creationId xmlns:p14="http://schemas.microsoft.com/office/powerpoint/2010/main" val="25352606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1B7C4B-0A1B-9342-B503-69B555767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Apport en sodium pendant la compétition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69332B-A5D1-DE43-94B5-95798A3F21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17362"/>
            <a:ext cx="10515600" cy="2634863"/>
          </a:xfrm>
        </p:spPr>
        <p:txBody>
          <a:bodyPr/>
          <a:lstStyle/>
          <a:p>
            <a:r>
              <a:rPr lang="fr-FR" dirty="0">
                <a:latin typeface="Museo 300" panose="02000000000000000000" pitchFamily="2" charset="77"/>
              </a:rPr>
              <a:t>Pour les exercices de plus de 6 heures</a:t>
            </a:r>
          </a:p>
          <a:p>
            <a:r>
              <a:rPr lang="fr-FR" dirty="0">
                <a:latin typeface="Museo 300" panose="02000000000000000000" pitchFamily="2" charset="77"/>
              </a:rPr>
              <a:t>1,7 à 2,9 g de </a:t>
            </a:r>
            <a:r>
              <a:rPr lang="fr-FR" dirty="0" err="1">
                <a:latin typeface="Museo 300" panose="02000000000000000000" pitchFamily="2" charset="77"/>
              </a:rPr>
              <a:t>NaCl</a:t>
            </a:r>
            <a:r>
              <a:rPr lang="fr-FR" dirty="0">
                <a:latin typeface="Museo 300" panose="02000000000000000000" pitchFamily="2" charset="77"/>
              </a:rPr>
              <a:t> par litre</a:t>
            </a:r>
          </a:p>
          <a:p>
            <a:r>
              <a:rPr lang="fr-FR" dirty="0">
                <a:latin typeface="Museo 300" panose="02000000000000000000" pitchFamily="2" charset="77"/>
              </a:rPr>
              <a:t>Problème de palatabilité des boissons (tester en condition d’exercice)</a:t>
            </a:r>
          </a:p>
          <a:p>
            <a:r>
              <a:rPr lang="fr-FR" dirty="0">
                <a:latin typeface="Museo 300" panose="02000000000000000000" pitchFamily="2" charset="77"/>
              </a:rPr>
              <a:t>Utiliser des arômes, jouer sur la température…</a:t>
            </a:r>
          </a:p>
        </p:txBody>
      </p:sp>
    </p:spTree>
    <p:extLst>
      <p:ext uri="{BB962C8B-B14F-4D97-AF65-F5344CB8AC3E}">
        <p14:creationId xmlns:p14="http://schemas.microsoft.com/office/powerpoint/2010/main" val="6307768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8F0AF5-CC29-4E4D-8F57-4368F9811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Le syndrome de déshydratation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3E3B19D-EF70-BB44-8BDC-165558EF2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39303"/>
            <a:ext cx="10515600" cy="2657165"/>
          </a:xfrm>
        </p:spPr>
        <p:txBody>
          <a:bodyPr/>
          <a:lstStyle/>
          <a:p>
            <a:r>
              <a:rPr lang="fr-FR" dirty="0">
                <a:latin typeface="Museo 300" panose="02000000000000000000" pitchFamily="2" charset="77"/>
              </a:rPr>
              <a:t>2%: soif importante, capacité physique altérée</a:t>
            </a:r>
          </a:p>
          <a:p>
            <a:r>
              <a:rPr lang="fr-FR" dirty="0">
                <a:latin typeface="Museo 300" panose="02000000000000000000" pitchFamily="2" charset="77"/>
              </a:rPr>
              <a:t>4%: fatigue importante, capacités intellectuelles dégradées</a:t>
            </a:r>
          </a:p>
          <a:p>
            <a:r>
              <a:rPr lang="fr-FR" dirty="0">
                <a:latin typeface="Museo 300" panose="02000000000000000000" pitchFamily="2" charset="77"/>
              </a:rPr>
              <a:t>6%: épuisement</a:t>
            </a:r>
          </a:p>
          <a:p>
            <a:r>
              <a:rPr lang="fr-FR" dirty="0">
                <a:latin typeface="Museo 300" panose="02000000000000000000" pitchFamily="2" charset="77"/>
              </a:rPr>
              <a:t>8%: confusion mentale, délire</a:t>
            </a:r>
          </a:p>
          <a:p>
            <a:r>
              <a:rPr lang="fr-FR" dirty="0">
                <a:latin typeface="Museo 300" panose="02000000000000000000" pitchFamily="2" charset="77"/>
              </a:rPr>
              <a:t>15%: décès</a:t>
            </a:r>
          </a:p>
        </p:txBody>
      </p:sp>
    </p:spTree>
    <p:extLst>
      <p:ext uri="{BB962C8B-B14F-4D97-AF65-F5344CB8AC3E}">
        <p14:creationId xmlns:p14="http://schemas.microsoft.com/office/powerpoint/2010/main" val="954373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1CA97D-0A88-FF41-B6E9-B3FDBC100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Sport et pathologies digestives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D5438B-D2F2-BB4E-BF0F-88373E5777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22330"/>
            <a:ext cx="10515600" cy="2222268"/>
          </a:xfrm>
        </p:spPr>
        <p:txBody>
          <a:bodyPr/>
          <a:lstStyle/>
          <a:p>
            <a:r>
              <a:rPr lang="fr-FR" dirty="0">
                <a:latin typeface="Museo 300" panose="02000000000000000000" pitchFamily="2" charset="77"/>
              </a:rPr>
              <a:t>Traumatiques</a:t>
            </a:r>
          </a:p>
          <a:p>
            <a:r>
              <a:rPr lang="fr-FR" dirty="0">
                <a:latin typeface="Museo 300" panose="02000000000000000000" pitchFamily="2" charset="77"/>
              </a:rPr>
              <a:t>Médicaments et produits dopants</a:t>
            </a:r>
          </a:p>
          <a:p>
            <a:r>
              <a:rPr lang="fr-FR" dirty="0">
                <a:latin typeface="Museo 300" panose="02000000000000000000" pitchFamily="2" charset="77"/>
              </a:rPr>
              <a:t>Infections </a:t>
            </a:r>
          </a:p>
          <a:p>
            <a:r>
              <a:rPr lang="fr-FR" dirty="0">
                <a:latin typeface="Museo 300" panose="02000000000000000000" pitchFamily="2" charset="77"/>
              </a:rPr>
              <a:t>Troubles digestifs spécifiques</a:t>
            </a:r>
          </a:p>
        </p:txBody>
      </p:sp>
    </p:spTree>
    <p:extLst>
      <p:ext uri="{BB962C8B-B14F-4D97-AF65-F5344CB8AC3E}">
        <p14:creationId xmlns:p14="http://schemas.microsoft.com/office/powerpoint/2010/main" val="1009334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0A65A5-2C5E-8340-B4BC-358AA13F1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Les infections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30A63E-F7AA-FE4C-A240-8FCF69A430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29595"/>
            <a:ext cx="10515600" cy="1603375"/>
          </a:xfrm>
        </p:spPr>
        <p:txBody>
          <a:bodyPr/>
          <a:lstStyle/>
          <a:p>
            <a:r>
              <a:rPr lang="fr-FR" dirty="0">
                <a:latin typeface="Museo 300" panose="02000000000000000000" pitchFamily="2" charset="77"/>
              </a:rPr>
              <a:t>VHB, VHC et VIH en cas de sports de contact, de réalisation d’injection…</a:t>
            </a:r>
          </a:p>
          <a:p>
            <a:r>
              <a:rPr lang="fr-FR" dirty="0">
                <a:latin typeface="Museo 300" panose="02000000000000000000" pitchFamily="2" charset="77"/>
              </a:rPr>
              <a:t>VHA, leptospirose pour les activités nautiques</a:t>
            </a:r>
          </a:p>
        </p:txBody>
      </p:sp>
    </p:spTree>
    <p:extLst>
      <p:ext uri="{BB962C8B-B14F-4D97-AF65-F5344CB8AC3E}">
        <p14:creationId xmlns:p14="http://schemas.microsoft.com/office/powerpoint/2010/main" val="23759275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6BF548-9EA0-AE49-B2D7-28DEA2559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Les troubles digestifs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F09771-DE3A-2B4D-950C-2026748498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83186"/>
            <a:ext cx="10515600" cy="3103214"/>
          </a:xfrm>
        </p:spPr>
        <p:txBody>
          <a:bodyPr/>
          <a:lstStyle/>
          <a:p>
            <a:r>
              <a:rPr lang="fr-FR" dirty="0">
                <a:latin typeface="Museo 300" panose="02000000000000000000" pitchFamily="2" charset="77"/>
              </a:rPr>
              <a:t>Intensité variable, parfois grave</a:t>
            </a:r>
          </a:p>
          <a:p>
            <a:r>
              <a:rPr lang="fr-FR" dirty="0">
                <a:latin typeface="Museo 300" panose="02000000000000000000" pitchFamily="2" charset="77"/>
              </a:rPr>
              <a:t>Pendant ou après l’épreuve sportive</a:t>
            </a:r>
          </a:p>
          <a:p>
            <a:r>
              <a:rPr lang="fr-FR" dirty="0">
                <a:latin typeface="Museo 300" panose="02000000000000000000" pitchFamily="2" charset="77"/>
              </a:rPr>
              <a:t>Préférentiellement pour les sports d’endurance</a:t>
            </a:r>
          </a:p>
          <a:p>
            <a:r>
              <a:rPr lang="fr-FR" dirty="0">
                <a:latin typeface="Museo 300" panose="02000000000000000000" pitchFamily="2" charset="77"/>
              </a:rPr>
              <a:t>Facteurs favorisants: intensité de l’effort, climat chaud, altitude, déshydratation sévère, sujets jeunes</a:t>
            </a:r>
          </a:p>
          <a:p>
            <a:r>
              <a:rPr lang="fr-FR" dirty="0">
                <a:latin typeface="Museo 300" panose="02000000000000000000" pitchFamily="2" charset="77"/>
              </a:rPr>
              <a:t>Le sexe féminin</a:t>
            </a:r>
          </a:p>
        </p:txBody>
      </p:sp>
    </p:spTree>
    <p:extLst>
      <p:ext uri="{BB962C8B-B14F-4D97-AF65-F5344CB8AC3E}">
        <p14:creationId xmlns:p14="http://schemas.microsoft.com/office/powerpoint/2010/main" val="33065084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9BCBD4-5A56-A64E-8BC6-C56ED3AD3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Les facteurs 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prédisposants</a:t>
            </a:r>
            <a:endParaRPr lang="fr-FR" dirty="0">
              <a:solidFill>
                <a:schemeClr val="accent1">
                  <a:lumMod val="75000"/>
                </a:schemeClr>
              </a:solidFill>
              <a:latin typeface="Museo 300" panose="02000000000000000000" pitchFamily="2" charset="77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ADA44D-54E8-4F48-914F-99E4D27E9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73840"/>
            <a:ext cx="10515600" cy="2690619"/>
          </a:xfrm>
        </p:spPr>
        <p:txBody>
          <a:bodyPr/>
          <a:lstStyle/>
          <a:p>
            <a:r>
              <a:rPr lang="fr-FR" dirty="0">
                <a:latin typeface="Museo 300" panose="02000000000000000000" pitchFamily="2" charset="77"/>
              </a:rPr>
              <a:t>Le reflux </a:t>
            </a:r>
            <a:r>
              <a:rPr lang="fr-FR" dirty="0" err="1">
                <a:latin typeface="Museo 300" panose="02000000000000000000" pitchFamily="2" charset="77"/>
              </a:rPr>
              <a:t>gastro-oesophagien</a:t>
            </a:r>
            <a:endParaRPr lang="fr-FR" dirty="0">
              <a:latin typeface="Museo 300" panose="02000000000000000000" pitchFamily="2" charset="77"/>
            </a:endParaRPr>
          </a:p>
          <a:p>
            <a:r>
              <a:rPr lang="fr-FR" dirty="0">
                <a:latin typeface="Museo 300" panose="02000000000000000000" pitchFamily="2" charset="77"/>
              </a:rPr>
              <a:t>Hernie hiatale</a:t>
            </a:r>
          </a:p>
          <a:p>
            <a:r>
              <a:rPr lang="fr-FR" dirty="0">
                <a:latin typeface="Museo 300" panose="02000000000000000000" pitchFamily="2" charset="77"/>
              </a:rPr>
              <a:t>Dyspepsie non ulcéreuse</a:t>
            </a:r>
          </a:p>
          <a:p>
            <a:r>
              <a:rPr lang="fr-FR" dirty="0">
                <a:latin typeface="Museo 300" panose="02000000000000000000" pitchFamily="2" charset="77"/>
              </a:rPr>
              <a:t>Les troubles fonctionnels digestifs</a:t>
            </a:r>
          </a:p>
          <a:p>
            <a:r>
              <a:rPr lang="fr-FR" dirty="0">
                <a:latin typeface="Museo 300" panose="02000000000000000000" pitchFamily="2" charset="77"/>
              </a:rPr>
              <a:t>Les MICI?</a:t>
            </a:r>
          </a:p>
        </p:txBody>
      </p:sp>
    </p:spTree>
    <p:extLst>
      <p:ext uri="{BB962C8B-B14F-4D97-AF65-F5344CB8AC3E}">
        <p14:creationId xmlns:p14="http://schemas.microsoft.com/office/powerpoint/2010/main" val="38754997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FA7A52-31E4-C74C-92E0-BED127F6C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Manifestations 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oeso</a:t>
            </a:r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-gastriques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A508AD6-EFDD-AF46-91D0-52AF7F7C6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678" y="2628512"/>
            <a:ext cx="10515600" cy="2278024"/>
          </a:xfrm>
        </p:spPr>
        <p:txBody>
          <a:bodyPr/>
          <a:lstStyle/>
          <a:p>
            <a:r>
              <a:rPr lang="fr-FR" dirty="0">
                <a:latin typeface="Museo 300" panose="02000000000000000000" pitchFamily="2" charset="77"/>
              </a:rPr>
              <a:t>Crampes épigastriques, pyrosis, régurgitations</a:t>
            </a:r>
          </a:p>
          <a:p>
            <a:r>
              <a:rPr lang="fr-FR" dirty="0">
                <a:latin typeface="Museo 300" panose="02000000000000000000" pitchFamily="2" charset="77"/>
              </a:rPr>
              <a:t>Nausées, vomissements, anorexie</a:t>
            </a:r>
          </a:p>
          <a:p>
            <a:r>
              <a:rPr lang="fr-FR" dirty="0">
                <a:latin typeface="Museo 300" panose="02000000000000000000" pitchFamily="2" charset="77"/>
              </a:rPr>
              <a:t>Hématémèse</a:t>
            </a:r>
          </a:p>
          <a:p>
            <a:r>
              <a:rPr lang="fr-FR" dirty="0">
                <a:latin typeface="Museo 300" panose="02000000000000000000" pitchFamily="2" charset="77"/>
              </a:rPr>
              <a:t>méléna</a:t>
            </a:r>
          </a:p>
        </p:txBody>
      </p:sp>
    </p:spTree>
    <p:extLst>
      <p:ext uri="{BB962C8B-B14F-4D97-AF65-F5344CB8AC3E}">
        <p14:creationId xmlns:p14="http://schemas.microsoft.com/office/powerpoint/2010/main" val="41729715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C6C1B5-5FF7-B646-BB20-7C19BF5DB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Mécanisme lésionnel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40C7EE2-F520-1146-A820-DCB36E033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28513"/>
            <a:ext cx="10515600" cy="2724073"/>
          </a:xfrm>
        </p:spPr>
        <p:txBody>
          <a:bodyPr/>
          <a:lstStyle/>
          <a:p>
            <a:r>
              <a:rPr lang="fr-FR" dirty="0">
                <a:latin typeface="Museo 300" panose="02000000000000000000" pitchFamily="2" charset="77"/>
              </a:rPr>
              <a:t>Diminution de 80% du débit sanguin splanchnique</a:t>
            </a:r>
          </a:p>
          <a:p>
            <a:r>
              <a:rPr lang="fr-FR" dirty="0">
                <a:latin typeface="Museo 300" panose="02000000000000000000" pitchFamily="2" charset="77"/>
              </a:rPr>
              <a:t>Vasoconstriction gastrique</a:t>
            </a:r>
          </a:p>
          <a:p>
            <a:r>
              <a:rPr lang="fr-FR" dirty="0">
                <a:latin typeface="Museo 300" panose="02000000000000000000" pitchFamily="2" charset="77"/>
              </a:rPr>
              <a:t>Fragilité de la muqueuse et diminution du mucus</a:t>
            </a:r>
          </a:p>
          <a:p>
            <a:r>
              <a:rPr lang="fr-FR" dirty="0">
                <a:latin typeface="Museo 300" panose="02000000000000000000" pitchFamily="2" charset="77"/>
              </a:rPr>
              <a:t>Aggravation par les catécholamines et les AINS</a:t>
            </a:r>
          </a:p>
          <a:p>
            <a:r>
              <a:rPr lang="fr-FR" dirty="0">
                <a:latin typeface="Museo 300" panose="02000000000000000000" pitchFamily="2" charset="77"/>
              </a:rPr>
              <a:t>Baisse du pH intra-gastrique</a:t>
            </a:r>
          </a:p>
        </p:txBody>
      </p:sp>
    </p:spTree>
    <p:extLst>
      <p:ext uri="{BB962C8B-B14F-4D97-AF65-F5344CB8AC3E}">
        <p14:creationId xmlns:p14="http://schemas.microsoft.com/office/powerpoint/2010/main" val="14818104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581CA6-8285-7143-9648-4836CE70B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Reflux </a:t>
            </a:r>
            <a:r>
              <a:rPr lang="fr-FR" sz="4000" dirty="0" err="1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gastro-oesophagien</a:t>
            </a:r>
            <a:endParaRPr lang="fr-FR" sz="4000" dirty="0">
              <a:solidFill>
                <a:schemeClr val="accent1">
                  <a:lumMod val="75000"/>
                </a:schemeClr>
              </a:solidFill>
              <a:latin typeface="Museo 300" panose="02000000000000000000" pitchFamily="2" charset="77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BA4D82-69E5-D545-BC25-27250280B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7410" y="2182464"/>
            <a:ext cx="10515600" cy="3772287"/>
          </a:xfrm>
        </p:spPr>
        <p:txBody>
          <a:bodyPr/>
          <a:lstStyle/>
          <a:p>
            <a:r>
              <a:rPr lang="fr-FR" dirty="0">
                <a:latin typeface="Museo 300" panose="02000000000000000000" pitchFamily="2" charset="77"/>
              </a:rPr>
              <a:t>Evaluable en pH </a:t>
            </a:r>
            <a:r>
              <a:rPr lang="fr-FR" dirty="0" err="1">
                <a:latin typeface="Museo 300" panose="02000000000000000000" pitchFamily="2" charset="77"/>
              </a:rPr>
              <a:t>métrie</a:t>
            </a:r>
            <a:r>
              <a:rPr lang="fr-FR" dirty="0">
                <a:latin typeface="Museo 300" panose="02000000000000000000" pitchFamily="2" charset="77"/>
              </a:rPr>
              <a:t> </a:t>
            </a:r>
            <a:r>
              <a:rPr lang="fr-FR" dirty="0" err="1">
                <a:latin typeface="Museo 300" panose="02000000000000000000" pitchFamily="2" charset="77"/>
              </a:rPr>
              <a:t>oesophagienne</a:t>
            </a:r>
            <a:endParaRPr lang="fr-FR" dirty="0">
              <a:latin typeface="Museo 300" panose="02000000000000000000" pitchFamily="2" charset="77"/>
            </a:endParaRPr>
          </a:p>
          <a:p>
            <a:r>
              <a:rPr lang="fr-FR" dirty="0">
                <a:latin typeface="Museo 300" panose="02000000000000000000" pitchFamily="2" charset="77"/>
              </a:rPr>
              <a:t>Effort maximal: baisse du tonus du SIO et ralentissement de la vidange gastrique</a:t>
            </a:r>
          </a:p>
          <a:p>
            <a:r>
              <a:rPr lang="fr-FR" dirty="0">
                <a:latin typeface="Museo 300" panose="02000000000000000000" pitchFamily="2" charset="77"/>
              </a:rPr>
              <a:t>Effort modéré: augmentation du tonus du SIO et accélération de la vidange gastrique.</a:t>
            </a:r>
          </a:p>
          <a:p>
            <a:r>
              <a:rPr lang="fr-FR" dirty="0">
                <a:latin typeface="Museo 300" panose="02000000000000000000" pitchFamily="2" charset="77"/>
              </a:rPr>
              <a:t>Problème de l’osmolarité des boissons avec la vidange gastrique</a:t>
            </a:r>
          </a:p>
          <a:p>
            <a:r>
              <a:rPr lang="fr-FR" dirty="0">
                <a:latin typeface="Museo 300" panose="02000000000000000000" pitchFamily="2" charset="77"/>
              </a:rPr>
              <a:t>Aggravé par l’horizontalité (natation ++)</a:t>
            </a:r>
          </a:p>
        </p:txBody>
      </p:sp>
    </p:spTree>
    <p:extLst>
      <p:ext uri="{BB962C8B-B14F-4D97-AF65-F5344CB8AC3E}">
        <p14:creationId xmlns:p14="http://schemas.microsoft.com/office/powerpoint/2010/main" val="590053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EE5367F3-418C-1149-AF60-5BB5E3319A4A}"/>
              </a:ext>
            </a:extLst>
          </p:cNvPr>
          <p:cNvCxnSpPr>
            <a:cxnSpLocks/>
          </p:cNvCxnSpPr>
          <p:nvPr/>
        </p:nvCxnSpPr>
        <p:spPr>
          <a:xfrm>
            <a:off x="1148576" y="5296829"/>
            <a:ext cx="85752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37DD0158-980C-8C4A-9749-AA88AF8A120F}"/>
              </a:ext>
            </a:extLst>
          </p:cNvPr>
          <p:cNvCxnSpPr>
            <a:cxnSpLocks/>
          </p:cNvCxnSpPr>
          <p:nvPr/>
        </p:nvCxnSpPr>
        <p:spPr>
          <a:xfrm flipH="1" flipV="1">
            <a:off x="1148576" y="1371600"/>
            <a:ext cx="1" cy="39252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>
            <a:extLst>
              <a:ext uri="{FF2B5EF4-FFF2-40B4-BE49-F238E27FC236}">
                <a16:creationId xmlns:a16="http://schemas.microsoft.com/office/drawing/2014/main" id="{7DB04BDC-1232-D143-9126-1A9F0B69B5E3}"/>
              </a:ext>
            </a:extLst>
          </p:cNvPr>
          <p:cNvSpPr txBox="1"/>
          <p:nvPr/>
        </p:nvSpPr>
        <p:spPr>
          <a:xfrm>
            <a:off x="769434" y="769434"/>
            <a:ext cx="847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VO2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1741EEC3-14E5-BF4E-AB06-7757A8BC436C}"/>
              </a:ext>
            </a:extLst>
          </p:cNvPr>
          <p:cNvSpPr txBox="1"/>
          <p:nvPr/>
        </p:nvSpPr>
        <p:spPr>
          <a:xfrm>
            <a:off x="9333571" y="5497551"/>
            <a:ext cx="1918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Intensité en watts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A698EFDC-8B85-E249-9338-B8857DC6E602}"/>
              </a:ext>
            </a:extLst>
          </p:cNvPr>
          <p:cNvCxnSpPr/>
          <p:nvPr/>
        </p:nvCxnSpPr>
        <p:spPr>
          <a:xfrm flipV="1">
            <a:off x="1148576" y="1984917"/>
            <a:ext cx="5307980" cy="23863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46CA22CF-8E1A-BF48-9016-ADF96C895D7F}"/>
              </a:ext>
            </a:extLst>
          </p:cNvPr>
          <p:cNvCxnSpPr/>
          <p:nvPr/>
        </p:nvCxnSpPr>
        <p:spPr>
          <a:xfrm>
            <a:off x="6456556" y="1984917"/>
            <a:ext cx="25201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>
            <a:extLst>
              <a:ext uri="{FF2B5EF4-FFF2-40B4-BE49-F238E27FC236}">
                <a16:creationId xmlns:a16="http://schemas.microsoft.com/office/drawing/2014/main" id="{6FC1AE14-1802-8D41-BB5B-1764819F264F}"/>
              </a:ext>
            </a:extLst>
          </p:cNvPr>
          <p:cNvSpPr txBox="1"/>
          <p:nvPr/>
        </p:nvSpPr>
        <p:spPr>
          <a:xfrm>
            <a:off x="7304049" y="1371600"/>
            <a:ext cx="1672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VO2 max</a:t>
            </a:r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7BB3DBEF-3B96-1646-A760-02BE2AC91518}"/>
              </a:ext>
            </a:extLst>
          </p:cNvPr>
          <p:cNvCxnSpPr>
            <a:cxnSpLocks/>
          </p:cNvCxnSpPr>
          <p:nvPr/>
        </p:nvCxnSpPr>
        <p:spPr>
          <a:xfrm>
            <a:off x="6534615" y="1984917"/>
            <a:ext cx="0" cy="33119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D0F192F5-4811-DC4A-9AF8-D6CB99B56903}"/>
              </a:ext>
            </a:extLst>
          </p:cNvPr>
          <p:cNvCxnSpPr>
            <a:cxnSpLocks/>
          </p:cNvCxnSpPr>
          <p:nvPr/>
        </p:nvCxnSpPr>
        <p:spPr>
          <a:xfrm>
            <a:off x="4962293" y="2676293"/>
            <a:ext cx="0" cy="26205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>
            <a:extLst>
              <a:ext uri="{FF2B5EF4-FFF2-40B4-BE49-F238E27FC236}">
                <a16:creationId xmlns:a16="http://schemas.microsoft.com/office/drawing/2014/main" id="{E2269F07-7589-6F4B-8DD9-D6E7A67145EA}"/>
              </a:ext>
            </a:extLst>
          </p:cNvPr>
          <p:cNvSpPr txBox="1"/>
          <p:nvPr/>
        </p:nvSpPr>
        <p:spPr>
          <a:xfrm>
            <a:off x="6174058" y="5497551"/>
            <a:ext cx="747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PMA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BF140E7E-B31D-A142-BCC5-3CC8D14050B8}"/>
              </a:ext>
            </a:extLst>
          </p:cNvPr>
          <p:cNvSpPr txBox="1"/>
          <p:nvPr/>
        </p:nvSpPr>
        <p:spPr>
          <a:xfrm>
            <a:off x="2330605" y="4092498"/>
            <a:ext cx="2040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aérobie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7AB4221E-7141-2F41-A2A2-2EB11AE6E35B}"/>
              </a:ext>
            </a:extLst>
          </p:cNvPr>
          <p:cNvSpPr txBox="1"/>
          <p:nvPr/>
        </p:nvSpPr>
        <p:spPr>
          <a:xfrm>
            <a:off x="7638584" y="4092498"/>
            <a:ext cx="1628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anaérobie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BA0ECCE3-F563-0844-8825-478614A87B22}"/>
              </a:ext>
            </a:extLst>
          </p:cNvPr>
          <p:cNvSpPr txBox="1"/>
          <p:nvPr/>
        </p:nvSpPr>
        <p:spPr>
          <a:xfrm>
            <a:off x="1494263" y="2676293"/>
            <a:ext cx="21187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ENDURANCE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9860F017-4E4C-2A45-8E2F-531A7919D569}"/>
              </a:ext>
            </a:extLst>
          </p:cNvPr>
          <p:cNvSpPr txBox="1"/>
          <p:nvPr/>
        </p:nvSpPr>
        <p:spPr>
          <a:xfrm>
            <a:off x="7315200" y="2666483"/>
            <a:ext cx="2018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RESISTANCE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0760513D-7AC5-CC48-8383-FB54119A093E}"/>
              </a:ext>
            </a:extLst>
          </p:cNvPr>
          <p:cNvSpPr txBox="1"/>
          <p:nvPr/>
        </p:nvSpPr>
        <p:spPr>
          <a:xfrm>
            <a:off x="4650058" y="5510044"/>
            <a:ext cx="981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Seuil</a:t>
            </a:r>
          </a:p>
        </p:txBody>
      </p:sp>
    </p:spTree>
    <p:extLst>
      <p:ext uri="{BB962C8B-B14F-4D97-AF65-F5344CB8AC3E}">
        <p14:creationId xmlns:p14="http://schemas.microsoft.com/office/powerpoint/2010/main" val="19705033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BFA906-812C-BE44-B339-82DCBEEA0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Traitement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C64B91-38CD-E849-90F9-4C95EFCE9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18445"/>
            <a:ext cx="10515600" cy="2501048"/>
          </a:xfrm>
        </p:spPr>
        <p:txBody>
          <a:bodyPr/>
          <a:lstStyle/>
          <a:p>
            <a:r>
              <a:rPr lang="fr-FR" dirty="0">
                <a:latin typeface="Museo 300" panose="02000000000000000000" pitchFamily="2" charset="77"/>
              </a:rPr>
              <a:t>Augmenter progressivement l’intensité de l’effort</a:t>
            </a:r>
          </a:p>
          <a:p>
            <a:r>
              <a:rPr lang="fr-FR" dirty="0">
                <a:latin typeface="Museo 300" panose="02000000000000000000" pitchFamily="2" charset="77"/>
              </a:rPr>
              <a:t>Au minimum 3 heures après le dernier repas</a:t>
            </a:r>
          </a:p>
          <a:p>
            <a:r>
              <a:rPr lang="fr-FR" dirty="0">
                <a:latin typeface="Museo 300" panose="02000000000000000000" pitchFamily="2" charset="77"/>
              </a:rPr>
              <a:t>Tester les différentes supplémentations</a:t>
            </a:r>
          </a:p>
          <a:p>
            <a:r>
              <a:rPr lang="fr-FR" dirty="0">
                <a:latin typeface="Museo 300" panose="02000000000000000000" pitchFamily="2" charset="77"/>
              </a:rPr>
              <a:t>Utiliser des pansements gastriques ou des médicaments anti-sécrétoires.</a:t>
            </a:r>
          </a:p>
        </p:txBody>
      </p:sp>
    </p:spTree>
    <p:extLst>
      <p:ext uri="{BB962C8B-B14F-4D97-AF65-F5344CB8AC3E}">
        <p14:creationId xmlns:p14="http://schemas.microsoft.com/office/powerpoint/2010/main" val="13557761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7331D7-C4AC-8D4B-92BE-AF2C95BFE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Troubles coliques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B04A5E-A575-1B4B-BF07-F826AA567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3908"/>
            <a:ext cx="10515600" cy="2679468"/>
          </a:xfrm>
        </p:spPr>
        <p:txBody>
          <a:bodyPr/>
          <a:lstStyle/>
          <a:p>
            <a:r>
              <a:rPr lang="fr-FR" dirty="0">
                <a:latin typeface="Museo 300" panose="02000000000000000000" pitchFamily="2" charset="77"/>
              </a:rPr>
              <a:t>Plus fréquents et plus graves</a:t>
            </a:r>
          </a:p>
          <a:p>
            <a:r>
              <a:rPr lang="fr-FR" dirty="0">
                <a:latin typeface="Museo 300" panose="02000000000000000000" pitchFamily="2" charset="77"/>
              </a:rPr>
              <a:t>Douleurs, besoins impérieux de défécation</a:t>
            </a:r>
          </a:p>
          <a:p>
            <a:r>
              <a:rPr lang="fr-FR" dirty="0">
                <a:latin typeface="Museo 300" panose="02000000000000000000" pitchFamily="2" charset="77"/>
              </a:rPr>
              <a:t>Diarrhées (</a:t>
            </a:r>
            <a:r>
              <a:rPr lang="fr-FR" dirty="0" err="1">
                <a:latin typeface="Museo 300" panose="02000000000000000000" pitchFamily="2" charset="77"/>
              </a:rPr>
              <a:t>Runner’s</a:t>
            </a:r>
            <a:r>
              <a:rPr lang="fr-FR" dirty="0">
                <a:latin typeface="Museo 300" panose="02000000000000000000" pitchFamily="2" charset="77"/>
              </a:rPr>
              <a:t> </a:t>
            </a:r>
            <a:r>
              <a:rPr lang="fr-FR" dirty="0" err="1">
                <a:latin typeface="Museo 300" panose="02000000000000000000" pitchFamily="2" charset="77"/>
              </a:rPr>
              <a:t>Diarrhea</a:t>
            </a:r>
            <a:r>
              <a:rPr lang="fr-FR" dirty="0">
                <a:latin typeface="Museo 300" panose="02000000000000000000" pitchFamily="2" charset="77"/>
              </a:rPr>
              <a:t>)</a:t>
            </a:r>
          </a:p>
          <a:p>
            <a:r>
              <a:rPr lang="fr-FR" dirty="0">
                <a:latin typeface="Museo 300" panose="02000000000000000000" pitchFamily="2" charset="77"/>
              </a:rPr>
              <a:t>Méléna, rectorragies</a:t>
            </a:r>
          </a:p>
          <a:p>
            <a:r>
              <a:rPr lang="fr-FR" dirty="0">
                <a:latin typeface="Museo 300" panose="02000000000000000000" pitchFamily="2" charset="77"/>
              </a:rPr>
              <a:t>Très fréquents chez les marathoniens</a:t>
            </a:r>
          </a:p>
        </p:txBody>
      </p:sp>
    </p:spTree>
    <p:extLst>
      <p:ext uri="{BB962C8B-B14F-4D97-AF65-F5344CB8AC3E}">
        <p14:creationId xmlns:p14="http://schemas.microsoft.com/office/powerpoint/2010/main" val="19555779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6CA633-71A9-E24D-AB81-BFF0763E0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Mécanisme lésionnel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8F3DE1-D7CA-934E-A171-E033A063E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561" y="2929595"/>
            <a:ext cx="10515600" cy="2512199"/>
          </a:xfrm>
        </p:spPr>
        <p:txBody>
          <a:bodyPr/>
          <a:lstStyle/>
          <a:p>
            <a:r>
              <a:rPr lang="fr-FR" dirty="0">
                <a:latin typeface="Museo 300" panose="02000000000000000000" pitchFamily="2" charset="77"/>
              </a:rPr>
              <a:t>En endoscopie: lésions pétéchiales, des ulcérations</a:t>
            </a:r>
          </a:p>
          <a:p>
            <a:r>
              <a:rPr lang="fr-FR" dirty="0">
                <a:latin typeface="Museo 300" panose="02000000000000000000" pitchFamily="2" charset="77"/>
              </a:rPr>
              <a:t>Souvent proche de l’angle colique gauche</a:t>
            </a:r>
          </a:p>
          <a:p>
            <a:r>
              <a:rPr lang="fr-FR" dirty="0">
                <a:latin typeface="Museo 300" panose="02000000000000000000" pitchFamily="2" charset="77"/>
              </a:rPr>
              <a:t>En principe réversible, quelques cas de colectomies</a:t>
            </a:r>
          </a:p>
          <a:p>
            <a:r>
              <a:rPr lang="fr-FR" dirty="0">
                <a:latin typeface="Museo 300" panose="02000000000000000000" pitchFamily="2" charset="77"/>
              </a:rPr>
              <a:t>Ischémie mésentérique favorisée par la déshydratation, une éventuelle arythmie et l’altitude</a:t>
            </a:r>
          </a:p>
        </p:txBody>
      </p:sp>
    </p:spTree>
    <p:extLst>
      <p:ext uri="{BB962C8B-B14F-4D97-AF65-F5344CB8AC3E}">
        <p14:creationId xmlns:p14="http://schemas.microsoft.com/office/powerpoint/2010/main" val="33588130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804626-1E80-D54D-B484-3F869137A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Lésions coliques traumatiques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3371FB5-74BE-004A-BE49-BF3CD6A88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33842"/>
            <a:ext cx="10515600" cy="2333780"/>
          </a:xfrm>
        </p:spPr>
        <p:txBody>
          <a:bodyPr/>
          <a:lstStyle/>
          <a:p>
            <a:r>
              <a:rPr lang="fr-FR" dirty="0">
                <a:latin typeface="Museo 300" panose="02000000000000000000" pitchFamily="2" charset="77"/>
              </a:rPr>
              <a:t>« caecal </a:t>
            </a:r>
            <a:r>
              <a:rPr lang="fr-FR" dirty="0" err="1">
                <a:latin typeface="Museo 300" panose="02000000000000000000" pitchFamily="2" charset="77"/>
              </a:rPr>
              <a:t>slap</a:t>
            </a:r>
            <a:r>
              <a:rPr lang="fr-FR" dirty="0">
                <a:latin typeface="Museo 300" panose="02000000000000000000" pitchFamily="2" charset="77"/>
              </a:rPr>
              <a:t> syndrome »: traumatisme du </a:t>
            </a:r>
            <a:r>
              <a:rPr lang="fr-FR" dirty="0" err="1">
                <a:latin typeface="Museo 300" panose="02000000000000000000" pitchFamily="2" charset="77"/>
              </a:rPr>
              <a:t>caecum</a:t>
            </a:r>
            <a:r>
              <a:rPr lang="fr-FR" dirty="0">
                <a:latin typeface="Museo 300" panose="02000000000000000000" pitchFamily="2" charset="77"/>
              </a:rPr>
              <a:t> sur la paroi contractée lorsque le pied frappe le sol.</a:t>
            </a:r>
          </a:p>
          <a:p>
            <a:r>
              <a:rPr lang="fr-FR" dirty="0">
                <a:latin typeface="Museo 300" panose="02000000000000000000" pitchFamily="2" charset="77"/>
              </a:rPr>
              <a:t>Hypertrophie du muscle psoas: lésions du sigmoïde lors de la flexion de la jambe qui favorise le besoin de défécation et donne des diarrhées.</a:t>
            </a:r>
          </a:p>
        </p:txBody>
      </p:sp>
    </p:spTree>
    <p:extLst>
      <p:ext uri="{BB962C8B-B14F-4D97-AF65-F5344CB8AC3E}">
        <p14:creationId xmlns:p14="http://schemas.microsoft.com/office/powerpoint/2010/main" val="28007755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61C211-B48D-B24D-BD04-5DC7A9543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Les infections intestinales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D258586-EAB3-7B41-90EC-319288348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7342" y="2974200"/>
            <a:ext cx="10515600" cy="1325563"/>
          </a:xfrm>
        </p:spPr>
        <p:txBody>
          <a:bodyPr/>
          <a:lstStyle/>
          <a:p>
            <a:r>
              <a:rPr lang="fr-FR" dirty="0">
                <a:latin typeface="Museo 300" panose="02000000000000000000" pitchFamily="2" charset="77"/>
              </a:rPr>
              <a:t>Bactériennes, virales ou parasitaires</a:t>
            </a:r>
          </a:p>
          <a:p>
            <a:r>
              <a:rPr lang="fr-FR" dirty="0">
                <a:latin typeface="Museo 300" panose="02000000000000000000" pitchFamily="2" charset="77"/>
              </a:rPr>
              <a:t>Après absorption d’eau contaminée</a:t>
            </a:r>
          </a:p>
        </p:txBody>
      </p:sp>
    </p:spTree>
    <p:extLst>
      <p:ext uri="{BB962C8B-B14F-4D97-AF65-F5344CB8AC3E}">
        <p14:creationId xmlns:p14="http://schemas.microsoft.com/office/powerpoint/2010/main" val="25290620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71930D-CA17-1C49-9253-00DDBE499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Manifestations hépatiques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94C3D8-B743-B747-B1BD-A8F7E51FEC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9800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fr-FR" dirty="0">
                <a:latin typeface="Museo 300" panose="02000000000000000000" pitchFamily="2" charset="77"/>
              </a:rPr>
              <a:t>Hyperthermie maligne d’effort: effort prolongé, intense par température élevée</a:t>
            </a:r>
          </a:p>
          <a:p>
            <a:r>
              <a:rPr lang="fr-FR" dirty="0">
                <a:latin typeface="Museo 300" panose="02000000000000000000" pitchFamily="2" charset="77"/>
              </a:rPr>
              <a:t>Tous les sports d’endurance</a:t>
            </a:r>
          </a:p>
          <a:p>
            <a:r>
              <a:rPr lang="fr-FR" dirty="0">
                <a:latin typeface="Museo 300" panose="02000000000000000000" pitchFamily="2" charset="77"/>
              </a:rPr>
              <a:t>Mécanismes: hyperthermie, hypotension, hypoxie</a:t>
            </a:r>
          </a:p>
          <a:p>
            <a:r>
              <a:rPr lang="fr-FR" dirty="0">
                <a:latin typeface="Museo 300" panose="02000000000000000000" pitchFamily="2" charset="77"/>
              </a:rPr>
              <a:t>Le maintien d’une température constante exige une bonne sudation, en cas d’hypovolémie, le débit sanguin cutané diminue et entraine une baisse de la thermolyse et donc une hyperthermie centrale</a:t>
            </a:r>
          </a:p>
          <a:p>
            <a:r>
              <a:rPr lang="fr-FR" dirty="0">
                <a:latin typeface="Museo 300" panose="02000000000000000000" pitchFamily="2" charset="77"/>
              </a:rPr>
              <a:t>Hypoxie par diminution du débit splanchnique</a:t>
            </a:r>
          </a:p>
          <a:p>
            <a:r>
              <a:rPr lang="fr-FR" dirty="0">
                <a:latin typeface="Museo 300" panose="02000000000000000000" pitchFamily="2" charset="77"/>
              </a:rPr>
              <a:t>Nécrose ischémique du foie +/- CIVD</a:t>
            </a:r>
          </a:p>
        </p:txBody>
      </p:sp>
    </p:spTree>
    <p:extLst>
      <p:ext uri="{BB962C8B-B14F-4D97-AF65-F5344CB8AC3E}">
        <p14:creationId xmlns:p14="http://schemas.microsoft.com/office/powerpoint/2010/main" val="19550278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D5E272-A3AB-C34D-ACEC-0E6AF080A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Clinique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50B7BD-484C-A54E-813C-5847C53CC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5196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fr-FR" dirty="0">
                <a:latin typeface="Museo 300" panose="02000000000000000000" pitchFamily="2" charset="77"/>
              </a:rPr>
              <a:t>Asthénie, trouble de la conscience</a:t>
            </a:r>
          </a:p>
          <a:p>
            <a:r>
              <a:rPr lang="fr-FR" dirty="0">
                <a:latin typeface="Museo 300" panose="02000000000000000000" pitchFamily="2" charset="77"/>
              </a:rPr>
              <a:t>Température supérieure à 40°C</a:t>
            </a:r>
          </a:p>
          <a:p>
            <a:r>
              <a:rPr lang="fr-FR" dirty="0">
                <a:latin typeface="Museo 300" panose="02000000000000000000" pitchFamily="2" charset="77"/>
              </a:rPr>
              <a:t>Etat de choc</a:t>
            </a:r>
          </a:p>
          <a:p>
            <a:r>
              <a:rPr lang="fr-FR" dirty="0">
                <a:latin typeface="Museo 300" panose="02000000000000000000" pitchFamily="2" charset="77"/>
              </a:rPr>
              <a:t>Hépatite fulminante en 2 à 3 jours</a:t>
            </a:r>
          </a:p>
          <a:p>
            <a:r>
              <a:rPr lang="fr-FR" dirty="0">
                <a:latin typeface="Museo 300" panose="02000000000000000000" pitchFamily="2" charset="77"/>
              </a:rPr>
              <a:t>Cytolyse: ASAT/ALAT supérieur à 1</a:t>
            </a:r>
          </a:p>
          <a:p>
            <a:r>
              <a:rPr lang="fr-FR" dirty="0">
                <a:latin typeface="Museo 300" panose="02000000000000000000" pitchFamily="2" charset="77"/>
              </a:rPr>
              <a:t>Cholestase</a:t>
            </a:r>
          </a:p>
          <a:p>
            <a:r>
              <a:rPr lang="fr-FR" dirty="0">
                <a:latin typeface="Museo 300" panose="02000000000000000000" pitchFamily="2" charset="77"/>
              </a:rPr>
              <a:t>TP effondré</a:t>
            </a:r>
          </a:p>
          <a:p>
            <a:r>
              <a:rPr lang="fr-FR" dirty="0" err="1">
                <a:latin typeface="Museo 300" panose="02000000000000000000" pitchFamily="2" charset="77"/>
              </a:rPr>
              <a:t>Hyperlactacidémie</a:t>
            </a:r>
            <a:endParaRPr lang="fr-FR" dirty="0">
              <a:latin typeface="Museo 300" panose="02000000000000000000" pitchFamily="2" charset="77"/>
            </a:endParaRPr>
          </a:p>
          <a:p>
            <a:r>
              <a:rPr lang="fr-FR" dirty="0">
                <a:latin typeface="Museo 300" panose="02000000000000000000" pitchFamily="2" charset="77"/>
              </a:rPr>
              <a:t>30% de décès</a:t>
            </a:r>
          </a:p>
        </p:txBody>
      </p:sp>
    </p:spTree>
    <p:extLst>
      <p:ext uri="{BB962C8B-B14F-4D97-AF65-F5344CB8AC3E}">
        <p14:creationId xmlns:p14="http://schemas.microsoft.com/office/powerpoint/2010/main" val="12139037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250AB8-B747-7948-995B-364ED67DE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Traitement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0B84D16-9216-B644-89BB-09C4190451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72035"/>
            <a:ext cx="10515600" cy="3404297"/>
          </a:xfrm>
        </p:spPr>
        <p:txBody>
          <a:bodyPr/>
          <a:lstStyle/>
          <a:p>
            <a:r>
              <a:rPr lang="fr-FR" dirty="0">
                <a:latin typeface="Museo 300" panose="02000000000000000000" pitchFamily="2" charset="77"/>
              </a:rPr>
              <a:t>Préventif:</a:t>
            </a:r>
          </a:p>
          <a:p>
            <a:pPr lvl="1"/>
            <a:r>
              <a:rPr lang="fr-FR" dirty="0">
                <a:latin typeface="Museo 300" panose="02000000000000000000" pitchFamily="2" charset="77"/>
              </a:rPr>
              <a:t>Boissons abondantes, iso ou hypotoniques</a:t>
            </a:r>
          </a:p>
          <a:p>
            <a:pPr lvl="1"/>
            <a:r>
              <a:rPr lang="fr-FR" dirty="0">
                <a:latin typeface="Museo 300" panose="02000000000000000000" pitchFamily="2" charset="77"/>
              </a:rPr>
              <a:t>Entraînement</a:t>
            </a:r>
          </a:p>
          <a:p>
            <a:r>
              <a:rPr lang="fr-FR" dirty="0">
                <a:latin typeface="Museo 300" panose="02000000000000000000" pitchFamily="2" charset="77"/>
              </a:rPr>
              <a:t>Curatif:</a:t>
            </a:r>
          </a:p>
          <a:p>
            <a:pPr lvl="1"/>
            <a:r>
              <a:rPr lang="fr-FR" dirty="0">
                <a:latin typeface="Museo 300" panose="02000000000000000000" pitchFamily="2" charset="77"/>
              </a:rPr>
              <a:t>Réhydratation</a:t>
            </a:r>
          </a:p>
          <a:p>
            <a:pPr lvl="1"/>
            <a:r>
              <a:rPr lang="fr-FR" dirty="0">
                <a:latin typeface="Museo 300" panose="02000000000000000000" pitchFamily="2" charset="77"/>
              </a:rPr>
              <a:t>Oxygénothérapie</a:t>
            </a:r>
          </a:p>
          <a:p>
            <a:pPr lvl="1"/>
            <a:r>
              <a:rPr lang="fr-FR" dirty="0">
                <a:latin typeface="Museo 300" panose="02000000000000000000" pitchFamily="2" charset="77"/>
              </a:rPr>
              <a:t>Refroidissement</a:t>
            </a:r>
          </a:p>
          <a:p>
            <a:pPr lvl="1"/>
            <a:r>
              <a:rPr lang="fr-FR" dirty="0">
                <a:latin typeface="Museo 300" panose="02000000000000000000" pitchFamily="2" charset="77"/>
              </a:rPr>
              <a:t>Transplantation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82972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5D1754-1BEC-3E45-A330-013CAD8DE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Gestion des troubles digestifs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2972D7-8EED-4E43-A8D9-74B19633BE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9801"/>
            <a:ext cx="10515600" cy="3861497"/>
          </a:xfrm>
        </p:spPr>
        <p:txBody>
          <a:bodyPr/>
          <a:lstStyle/>
          <a:p>
            <a:r>
              <a:rPr lang="fr-FR" dirty="0">
                <a:latin typeface="Museo 300" panose="02000000000000000000" pitchFamily="2" charset="77"/>
              </a:rPr>
              <a:t>Intensité de l’effort, délai de survenue. Intérêt de connaître le seuil et le VO2 max</a:t>
            </a:r>
          </a:p>
          <a:p>
            <a:r>
              <a:rPr lang="fr-FR" dirty="0">
                <a:latin typeface="Museo 300" panose="02000000000000000000" pitchFamily="2" charset="77"/>
              </a:rPr>
              <a:t>Composition et heure de prise du dernier repas</a:t>
            </a:r>
          </a:p>
          <a:p>
            <a:r>
              <a:rPr lang="fr-FR" dirty="0">
                <a:latin typeface="Museo 300" panose="02000000000000000000" pitchFamily="2" charset="77"/>
              </a:rPr>
              <a:t>Recherche de signes de gravité: saignement, amaigrissement…</a:t>
            </a:r>
          </a:p>
          <a:p>
            <a:r>
              <a:rPr lang="fr-FR" dirty="0">
                <a:latin typeface="Museo 300" panose="02000000000000000000" pitchFamily="2" charset="77"/>
              </a:rPr>
              <a:t>Echographie abdominale</a:t>
            </a:r>
          </a:p>
          <a:p>
            <a:r>
              <a:rPr lang="fr-FR" dirty="0">
                <a:latin typeface="Museo 300" panose="02000000000000000000" pitchFamily="2" charset="77"/>
              </a:rPr>
              <a:t>Bilan biologique spécifique</a:t>
            </a:r>
          </a:p>
          <a:p>
            <a:r>
              <a:rPr lang="fr-FR" dirty="0">
                <a:latin typeface="Museo 300" panose="02000000000000000000" pitchFamily="2" charset="77"/>
              </a:rPr>
              <a:t>Profil émotionnel</a:t>
            </a:r>
          </a:p>
        </p:txBody>
      </p:sp>
    </p:spTree>
    <p:extLst>
      <p:ext uri="{BB962C8B-B14F-4D97-AF65-F5344CB8AC3E}">
        <p14:creationId xmlns:p14="http://schemas.microsoft.com/office/powerpoint/2010/main" val="10321036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BD3CEF-CE66-A040-BE06-B2A29113D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Troubles </a:t>
            </a:r>
            <a:r>
              <a:rPr lang="fr-FR" sz="4000" dirty="0" err="1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oeso</a:t>
            </a:r>
            <a:r>
              <a:rPr lang="fr-FR" sz="40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-gastriques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72E310-5D60-3C47-884D-E30E867978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1742"/>
            <a:ext cx="10515600" cy="4351338"/>
          </a:xfrm>
        </p:spPr>
        <p:txBody>
          <a:bodyPr/>
          <a:lstStyle/>
          <a:p>
            <a:r>
              <a:rPr lang="fr-FR" dirty="0">
                <a:latin typeface="Museo 300" panose="02000000000000000000" pitchFamily="2" charset="77"/>
              </a:rPr>
              <a:t>Diagnostic RGO, dyspepsie, syndrome ulcéreux</a:t>
            </a:r>
          </a:p>
          <a:p>
            <a:r>
              <a:rPr lang="fr-FR" dirty="0">
                <a:latin typeface="Museo 300" panose="02000000000000000000" pitchFamily="2" charset="77"/>
              </a:rPr>
              <a:t>Recherche </a:t>
            </a:r>
            <a:r>
              <a:rPr lang="fr-FR" dirty="0" err="1">
                <a:latin typeface="Museo 300" panose="02000000000000000000" pitchFamily="2" charset="77"/>
              </a:rPr>
              <a:t>hélicobacter</a:t>
            </a:r>
            <a:r>
              <a:rPr lang="fr-FR" dirty="0">
                <a:latin typeface="Museo 300" panose="02000000000000000000" pitchFamily="2" charset="77"/>
              </a:rPr>
              <a:t> </a:t>
            </a:r>
            <a:r>
              <a:rPr lang="fr-FR" dirty="0" err="1">
                <a:latin typeface="Museo 300" panose="02000000000000000000" pitchFamily="2" charset="77"/>
              </a:rPr>
              <a:t>pylori</a:t>
            </a:r>
            <a:r>
              <a:rPr lang="fr-FR" dirty="0">
                <a:latin typeface="Museo 300" panose="02000000000000000000" pitchFamily="2" charset="77"/>
              </a:rPr>
              <a:t> (sérologie, test respiratoire)</a:t>
            </a:r>
          </a:p>
          <a:p>
            <a:r>
              <a:rPr lang="fr-FR" dirty="0">
                <a:latin typeface="Museo 300" panose="02000000000000000000" pitchFamily="2" charset="77"/>
              </a:rPr>
              <a:t>Recherche maladie </a:t>
            </a:r>
            <a:r>
              <a:rPr lang="fr-FR" dirty="0" err="1">
                <a:latin typeface="Museo 300" panose="02000000000000000000" pitchFamily="2" charset="77"/>
              </a:rPr>
              <a:t>coeliaque</a:t>
            </a:r>
            <a:r>
              <a:rPr lang="fr-FR" dirty="0">
                <a:latin typeface="Museo 300" panose="02000000000000000000" pitchFamily="2" charset="77"/>
              </a:rPr>
              <a:t> (</a:t>
            </a:r>
            <a:r>
              <a:rPr lang="fr-FR" dirty="0" err="1">
                <a:latin typeface="Museo 300" panose="02000000000000000000" pitchFamily="2" charset="77"/>
              </a:rPr>
              <a:t>Ac</a:t>
            </a:r>
            <a:r>
              <a:rPr lang="fr-FR" dirty="0">
                <a:latin typeface="Museo 300" panose="02000000000000000000" pitchFamily="2" charset="77"/>
              </a:rPr>
              <a:t> </a:t>
            </a:r>
            <a:r>
              <a:rPr lang="fr-FR" dirty="0" err="1">
                <a:latin typeface="Museo 300" panose="02000000000000000000" pitchFamily="2" charset="77"/>
              </a:rPr>
              <a:t>trans-glutaminases</a:t>
            </a:r>
            <a:r>
              <a:rPr lang="fr-FR" dirty="0">
                <a:latin typeface="Museo 300" panose="02000000000000000000" pitchFamily="2" charset="77"/>
              </a:rPr>
              <a:t>)</a:t>
            </a:r>
          </a:p>
          <a:p>
            <a:r>
              <a:rPr lang="fr-FR" dirty="0">
                <a:latin typeface="Museo 300" panose="02000000000000000000" pitchFamily="2" charset="77"/>
              </a:rPr>
              <a:t>Ne pas oublier les tests hépatiques et la lipase</a:t>
            </a:r>
          </a:p>
          <a:p>
            <a:r>
              <a:rPr lang="fr-FR" dirty="0">
                <a:latin typeface="Museo 300" panose="02000000000000000000" pitchFamily="2" charset="77"/>
              </a:rPr>
              <a:t>Intérêt de la gastroscopie</a:t>
            </a:r>
          </a:p>
          <a:p>
            <a:r>
              <a:rPr lang="fr-FR" dirty="0">
                <a:latin typeface="Museo 300" panose="02000000000000000000" pitchFamily="2" charset="77"/>
              </a:rPr>
              <a:t>Conseils alimentaires</a:t>
            </a:r>
          </a:p>
          <a:p>
            <a:r>
              <a:rPr lang="fr-FR" dirty="0">
                <a:latin typeface="Museo 300" panose="02000000000000000000" pitchFamily="2" charset="77"/>
              </a:rPr>
              <a:t>Profil émotionnel</a:t>
            </a:r>
          </a:p>
          <a:p>
            <a:r>
              <a:rPr lang="fr-FR" dirty="0">
                <a:latin typeface="Museo 300" panose="02000000000000000000" pitchFamily="2" charset="77"/>
              </a:rPr>
              <a:t>Pansements gastriques et IPP</a:t>
            </a:r>
          </a:p>
        </p:txBody>
      </p:sp>
    </p:spTree>
    <p:extLst>
      <p:ext uri="{BB962C8B-B14F-4D97-AF65-F5344CB8AC3E}">
        <p14:creationId xmlns:p14="http://schemas.microsoft.com/office/powerpoint/2010/main" val="3626110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995F7A-172D-D446-95B0-7D3439C19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Sports d’endurance et voie aérobie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B0507F7-E5D0-E949-8ACD-C6E3B58A8F6E}"/>
              </a:ext>
            </a:extLst>
          </p:cNvPr>
          <p:cNvSpPr txBox="1"/>
          <p:nvPr/>
        </p:nvSpPr>
        <p:spPr>
          <a:xfrm>
            <a:off x="2633546" y="2676291"/>
            <a:ext cx="6924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latin typeface="Museo 300" panose="02000000000000000000" pitchFamily="2" charset="77"/>
              </a:rPr>
              <a:t>Substrat + O2         Energie + H2O + CO2</a:t>
            </a:r>
          </a:p>
        </p:txBody>
      </p:sp>
      <p:sp>
        <p:nvSpPr>
          <p:cNvPr id="6" name="Flèche vers la droite 5">
            <a:extLst>
              <a:ext uri="{FF2B5EF4-FFF2-40B4-BE49-F238E27FC236}">
                <a16:creationId xmlns:a16="http://schemas.microsoft.com/office/drawing/2014/main" id="{3646643D-3C4F-F646-87C6-7D5C16E1623B}"/>
              </a:ext>
            </a:extLst>
          </p:cNvPr>
          <p:cNvSpPr/>
          <p:nvPr/>
        </p:nvSpPr>
        <p:spPr>
          <a:xfrm>
            <a:off x="5151864" y="2792935"/>
            <a:ext cx="557561" cy="2899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574E091-7DDE-4643-A472-F720CC519432}"/>
              </a:ext>
            </a:extLst>
          </p:cNvPr>
          <p:cNvSpPr txBox="1"/>
          <p:nvPr/>
        </p:nvSpPr>
        <p:spPr>
          <a:xfrm>
            <a:off x="6096000" y="4185114"/>
            <a:ext cx="1141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Museo 300" panose="02000000000000000000" pitchFamily="2" charset="77"/>
              </a:rPr>
              <a:t>ATP</a:t>
            </a:r>
          </a:p>
          <a:p>
            <a:r>
              <a:rPr lang="fr-FR" dirty="0">
                <a:latin typeface="Museo 300" panose="02000000000000000000" pitchFamily="2" charset="77"/>
              </a:rPr>
              <a:t>Chaleur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E2338AB-28C2-7047-97D1-A1A2850F007E}"/>
              </a:ext>
            </a:extLst>
          </p:cNvPr>
          <p:cNvSpPr txBox="1"/>
          <p:nvPr/>
        </p:nvSpPr>
        <p:spPr>
          <a:xfrm>
            <a:off x="2733907" y="4185114"/>
            <a:ext cx="17618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Museo 300" panose="02000000000000000000" pitchFamily="2" charset="77"/>
              </a:rPr>
              <a:t>Glucose</a:t>
            </a:r>
          </a:p>
          <a:p>
            <a:r>
              <a:rPr lang="fr-FR" dirty="0">
                <a:latin typeface="Museo 300" panose="02000000000000000000" pitchFamily="2" charset="77"/>
              </a:rPr>
              <a:t>Acides gras</a:t>
            </a:r>
          </a:p>
          <a:p>
            <a:r>
              <a:rPr lang="fr-FR" dirty="0">
                <a:latin typeface="Museo 300" panose="02000000000000000000" pitchFamily="2" charset="77"/>
              </a:rPr>
              <a:t>Acides aminés</a:t>
            </a:r>
          </a:p>
        </p:txBody>
      </p: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F27157ED-DE09-C749-A2BF-F4978A6699DF}"/>
              </a:ext>
            </a:extLst>
          </p:cNvPr>
          <p:cNvCxnSpPr/>
          <p:nvPr/>
        </p:nvCxnSpPr>
        <p:spPr>
          <a:xfrm flipV="1">
            <a:off x="3233854" y="3199511"/>
            <a:ext cx="0" cy="7145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A3B960AA-3968-A94C-8B2A-BE7CE58189A7}"/>
              </a:ext>
            </a:extLst>
          </p:cNvPr>
          <p:cNvCxnSpPr/>
          <p:nvPr/>
        </p:nvCxnSpPr>
        <p:spPr>
          <a:xfrm>
            <a:off x="6445405" y="3199511"/>
            <a:ext cx="0" cy="9856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8178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662DDE-4A53-4243-BE39-A500D503E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Troubles coliques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3B20861-49CE-3943-ADA2-D493DADD7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9800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fr-FR" dirty="0">
                <a:latin typeface="Museo 300" panose="02000000000000000000" pitchFamily="2" charset="77"/>
              </a:rPr>
              <a:t>Les troubles fonctionnels digestifs, plutôt des diarrhées (</a:t>
            </a:r>
            <a:r>
              <a:rPr lang="fr-FR" dirty="0" err="1">
                <a:latin typeface="Museo 300" panose="02000000000000000000" pitchFamily="2" charset="77"/>
              </a:rPr>
              <a:t>Runner’s</a:t>
            </a:r>
            <a:r>
              <a:rPr lang="fr-FR" dirty="0">
                <a:latin typeface="Museo 300" panose="02000000000000000000" pitchFamily="2" charset="77"/>
              </a:rPr>
              <a:t> </a:t>
            </a:r>
            <a:r>
              <a:rPr lang="fr-FR" dirty="0" err="1">
                <a:latin typeface="Museo 300" panose="02000000000000000000" pitchFamily="2" charset="77"/>
              </a:rPr>
              <a:t>Diarrhea</a:t>
            </a:r>
            <a:r>
              <a:rPr lang="fr-FR" dirty="0">
                <a:latin typeface="Museo 300" panose="02000000000000000000" pitchFamily="2" charset="77"/>
              </a:rPr>
              <a:t>)</a:t>
            </a:r>
          </a:p>
          <a:p>
            <a:r>
              <a:rPr lang="fr-FR" dirty="0">
                <a:latin typeface="Museo 300" panose="02000000000000000000" pitchFamily="2" charset="77"/>
              </a:rPr>
              <a:t>Enquête </a:t>
            </a:r>
            <a:r>
              <a:rPr lang="fr-FR" dirty="0" err="1">
                <a:latin typeface="Museo 300" panose="02000000000000000000" pitchFamily="2" charset="77"/>
              </a:rPr>
              <a:t>allergologique</a:t>
            </a:r>
            <a:endParaRPr lang="fr-FR" dirty="0">
              <a:latin typeface="Museo 300" panose="02000000000000000000" pitchFamily="2" charset="77"/>
            </a:endParaRPr>
          </a:p>
          <a:p>
            <a:r>
              <a:rPr lang="fr-FR" dirty="0">
                <a:latin typeface="Museo 300" panose="02000000000000000000" pitchFamily="2" charset="77"/>
              </a:rPr>
              <a:t>Enquête infectieuse (coproculture et parasitologie des selles)</a:t>
            </a:r>
          </a:p>
          <a:p>
            <a:r>
              <a:rPr lang="fr-FR" dirty="0">
                <a:latin typeface="Museo 300" panose="02000000000000000000" pitchFamily="2" charset="77"/>
              </a:rPr>
              <a:t>MICI? (</a:t>
            </a:r>
            <a:r>
              <a:rPr lang="fr-FR" dirty="0" err="1">
                <a:latin typeface="Museo 300" panose="02000000000000000000" pitchFamily="2" charset="77"/>
              </a:rPr>
              <a:t>calprotectine</a:t>
            </a:r>
            <a:r>
              <a:rPr lang="fr-FR" dirty="0">
                <a:latin typeface="Museo 300" panose="02000000000000000000" pitchFamily="2" charset="77"/>
              </a:rPr>
              <a:t> fécale)</a:t>
            </a:r>
          </a:p>
          <a:p>
            <a:r>
              <a:rPr lang="fr-FR" dirty="0">
                <a:latin typeface="Museo 300" panose="02000000000000000000" pitchFamily="2" charset="77"/>
              </a:rPr>
              <a:t>Le gluten et les FODMAP’S</a:t>
            </a:r>
          </a:p>
          <a:p>
            <a:r>
              <a:rPr lang="fr-FR" dirty="0">
                <a:latin typeface="Museo 300" panose="02000000000000000000" pitchFamily="2" charset="77"/>
              </a:rPr>
              <a:t>Les douleurs projetées (podologue et ostéopathe)</a:t>
            </a:r>
          </a:p>
          <a:p>
            <a:r>
              <a:rPr lang="fr-FR" dirty="0">
                <a:latin typeface="Museo 300" panose="02000000000000000000" pitchFamily="2" charset="77"/>
              </a:rPr>
              <a:t>Profil émotionnel</a:t>
            </a:r>
          </a:p>
          <a:p>
            <a:r>
              <a:rPr lang="fr-FR" dirty="0">
                <a:latin typeface="Museo 300" panose="02000000000000000000" pitchFamily="2" charset="77"/>
              </a:rPr>
              <a:t>Traitement </a:t>
            </a:r>
            <a:r>
              <a:rPr lang="fr-FR" dirty="0" err="1">
                <a:latin typeface="Museo 300" panose="02000000000000000000" pitchFamily="2" charset="77"/>
              </a:rPr>
              <a:t>dysbiose</a:t>
            </a:r>
            <a:r>
              <a:rPr lang="fr-FR" dirty="0">
                <a:latin typeface="Museo 300" panose="02000000000000000000" pitchFamily="2" charset="77"/>
              </a:rPr>
              <a:t> (glutamine et probiotiques)</a:t>
            </a:r>
          </a:p>
          <a:p>
            <a:r>
              <a:rPr lang="fr-FR" dirty="0">
                <a:latin typeface="Museo 300" panose="02000000000000000000" pitchFamily="2" charset="77"/>
              </a:rPr>
              <a:t>Pansements et ralentisseurs du transit</a:t>
            </a:r>
          </a:p>
        </p:txBody>
      </p:sp>
    </p:spTree>
    <p:extLst>
      <p:ext uri="{BB962C8B-B14F-4D97-AF65-F5344CB8AC3E}">
        <p14:creationId xmlns:p14="http://schemas.microsoft.com/office/powerpoint/2010/main" val="26949053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483371-C34B-F248-A94C-7BB6E1E17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Les MICI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1C992D-6C2B-9A4E-A97E-3280583E9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61245"/>
            <a:ext cx="10515600" cy="3158970"/>
          </a:xfrm>
        </p:spPr>
        <p:txBody>
          <a:bodyPr/>
          <a:lstStyle/>
          <a:p>
            <a:r>
              <a:rPr lang="fr-FR" dirty="0">
                <a:latin typeface="Museo 300" panose="02000000000000000000" pitchFamily="2" charset="77"/>
              </a:rPr>
              <a:t>Aucune CI en cas de MICI contrôlée</a:t>
            </a:r>
          </a:p>
          <a:p>
            <a:r>
              <a:rPr lang="fr-FR" dirty="0">
                <a:latin typeface="Museo 300" panose="02000000000000000000" pitchFamily="2" charset="77"/>
              </a:rPr>
              <a:t>Pas de compétition en cas de poussée</a:t>
            </a:r>
          </a:p>
          <a:p>
            <a:r>
              <a:rPr lang="fr-FR" dirty="0">
                <a:latin typeface="Museo 300" panose="02000000000000000000" pitchFamily="2" charset="77"/>
              </a:rPr>
              <a:t>Suivi spécialisé indispensable</a:t>
            </a:r>
          </a:p>
          <a:p>
            <a:r>
              <a:rPr lang="fr-FR" dirty="0">
                <a:latin typeface="Museo 300" panose="02000000000000000000" pitchFamily="2" charset="77"/>
              </a:rPr>
              <a:t>Peut on donner des AINS?</a:t>
            </a:r>
          </a:p>
          <a:p>
            <a:r>
              <a:rPr lang="fr-FR" dirty="0">
                <a:latin typeface="Museo 300" panose="02000000000000000000" pitchFamily="2" charset="77"/>
              </a:rPr>
              <a:t>Pas de régime particulier mais 30% des MICI ont des TFI</a:t>
            </a:r>
          </a:p>
          <a:p>
            <a:r>
              <a:rPr lang="fr-FR" dirty="0">
                <a:latin typeface="Museo 300" panose="02000000000000000000" pitchFamily="2" charset="77"/>
              </a:rPr>
              <a:t>Intérêt de la composante émotionnelle</a:t>
            </a:r>
          </a:p>
        </p:txBody>
      </p:sp>
    </p:spTree>
    <p:extLst>
      <p:ext uri="{BB962C8B-B14F-4D97-AF65-F5344CB8AC3E}">
        <p14:creationId xmlns:p14="http://schemas.microsoft.com/office/powerpoint/2010/main" val="41190852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87DDBC-148C-2E45-A9C3-1CD17FCF9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Les supplémentations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3021382-BD6A-9243-A667-D84EF48DB1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62327"/>
            <a:ext cx="10515600" cy="2512199"/>
          </a:xfrm>
        </p:spPr>
        <p:txBody>
          <a:bodyPr/>
          <a:lstStyle/>
          <a:p>
            <a:r>
              <a:rPr lang="fr-FR" dirty="0">
                <a:latin typeface="Museo 300" panose="02000000000000000000" pitchFamily="2" charset="77"/>
              </a:rPr>
              <a:t>Le fer (intérêt de la spiruline à dose progressive)</a:t>
            </a:r>
          </a:p>
          <a:p>
            <a:r>
              <a:rPr lang="fr-FR" dirty="0">
                <a:latin typeface="Museo 300" panose="02000000000000000000" pitchFamily="2" charset="77"/>
              </a:rPr>
              <a:t>Le Magnésium</a:t>
            </a:r>
          </a:p>
          <a:p>
            <a:r>
              <a:rPr lang="fr-FR" dirty="0">
                <a:latin typeface="Museo 300" panose="02000000000000000000" pitchFamily="2" charset="77"/>
              </a:rPr>
              <a:t>Produits de l’immunité (zinc, vitamine C, vitamines B, D, oligo-éléments)</a:t>
            </a:r>
          </a:p>
          <a:p>
            <a:r>
              <a:rPr lang="fr-FR" dirty="0">
                <a:latin typeface="Museo 300" panose="02000000000000000000" pitchFamily="2" charset="77"/>
              </a:rPr>
              <a:t>Probiotiques après prise d’antibiotiques, d’AINS</a:t>
            </a:r>
          </a:p>
        </p:txBody>
      </p:sp>
    </p:spTree>
    <p:extLst>
      <p:ext uri="{BB962C8B-B14F-4D97-AF65-F5344CB8AC3E}">
        <p14:creationId xmlns:p14="http://schemas.microsoft.com/office/powerpoint/2010/main" val="42887632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148A9B-DDB4-0F43-A2F0-1069883CF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Ordonnance type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6D8CF4-63EA-D146-B75B-3D5C43979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sz="2000" dirty="0">
                <a:latin typeface="Museo 300" panose="02000000000000000000" pitchFamily="2" charset="77"/>
              </a:rPr>
              <a:t>NFS </a:t>
            </a:r>
            <a:r>
              <a:rPr lang="fr-FR" sz="2000" dirty="0" err="1">
                <a:latin typeface="Museo 300" panose="02000000000000000000" pitchFamily="2" charset="77"/>
              </a:rPr>
              <a:t>plq</a:t>
            </a:r>
            <a:endParaRPr lang="fr-FR" sz="2000" dirty="0">
              <a:latin typeface="Museo 300" panose="02000000000000000000" pitchFamily="2" charset="77"/>
            </a:endParaRPr>
          </a:p>
          <a:p>
            <a:r>
              <a:rPr lang="fr-FR" sz="2000" dirty="0">
                <a:latin typeface="Museo 300" panose="02000000000000000000" pitchFamily="2" charset="77"/>
              </a:rPr>
              <a:t>Ferritine, vitamine B12, folates, D</a:t>
            </a:r>
          </a:p>
          <a:p>
            <a:r>
              <a:rPr lang="fr-FR" sz="2000" dirty="0">
                <a:latin typeface="Museo 300" panose="02000000000000000000" pitchFamily="2" charset="77"/>
              </a:rPr>
              <a:t>TSH, DFG</a:t>
            </a:r>
          </a:p>
          <a:p>
            <a:r>
              <a:rPr lang="fr-FR" sz="2000" dirty="0">
                <a:latin typeface="Museo 300" panose="02000000000000000000" pitchFamily="2" charset="77"/>
              </a:rPr>
              <a:t>ASAT, ALAT, PA GGT, bilirubine, lipase</a:t>
            </a:r>
          </a:p>
          <a:p>
            <a:r>
              <a:rPr lang="fr-FR" sz="2000" dirty="0">
                <a:latin typeface="Museo 300" panose="02000000000000000000" pitchFamily="2" charset="77"/>
              </a:rPr>
              <a:t>Glycémie, </a:t>
            </a:r>
            <a:r>
              <a:rPr lang="fr-FR" sz="2000" dirty="0" err="1">
                <a:latin typeface="Museo 300" panose="02000000000000000000" pitchFamily="2" charset="77"/>
              </a:rPr>
              <a:t>Hb</a:t>
            </a:r>
            <a:r>
              <a:rPr lang="fr-FR" sz="2000" dirty="0">
                <a:latin typeface="Museo 300" panose="02000000000000000000" pitchFamily="2" charset="77"/>
              </a:rPr>
              <a:t> </a:t>
            </a:r>
            <a:r>
              <a:rPr lang="fr-FR" sz="2000" dirty="0" err="1">
                <a:latin typeface="Museo 300" panose="02000000000000000000" pitchFamily="2" charset="77"/>
              </a:rPr>
              <a:t>glyquée</a:t>
            </a:r>
            <a:endParaRPr lang="fr-FR" sz="2000" dirty="0">
              <a:latin typeface="Museo 300" panose="02000000000000000000" pitchFamily="2" charset="77"/>
            </a:endParaRPr>
          </a:p>
          <a:p>
            <a:r>
              <a:rPr lang="fr-FR" sz="2000" dirty="0" err="1">
                <a:latin typeface="Museo 300" panose="02000000000000000000" pitchFamily="2" charset="77"/>
              </a:rPr>
              <a:t>Ac</a:t>
            </a:r>
            <a:r>
              <a:rPr lang="fr-FR" sz="2000" dirty="0">
                <a:latin typeface="Museo 300" panose="02000000000000000000" pitchFamily="2" charset="77"/>
              </a:rPr>
              <a:t> </a:t>
            </a:r>
            <a:r>
              <a:rPr lang="fr-FR" sz="2000" dirty="0" err="1">
                <a:latin typeface="Museo 300" panose="02000000000000000000" pitchFamily="2" charset="77"/>
              </a:rPr>
              <a:t>trans-glutaminases</a:t>
            </a:r>
            <a:endParaRPr lang="fr-FR" sz="2000" dirty="0">
              <a:latin typeface="Museo 300" panose="02000000000000000000" pitchFamily="2" charset="77"/>
            </a:endParaRPr>
          </a:p>
          <a:p>
            <a:r>
              <a:rPr lang="fr-FR" sz="2000" dirty="0">
                <a:latin typeface="Museo 300" panose="02000000000000000000" pitchFamily="2" charset="77"/>
              </a:rPr>
              <a:t>IgE totaux</a:t>
            </a:r>
          </a:p>
          <a:p>
            <a:r>
              <a:rPr lang="fr-FR" sz="2000" dirty="0">
                <a:latin typeface="Museo 300" panose="02000000000000000000" pitchFamily="2" charset="77"/>
              </a:rPr>
              <a:t>Sérologie </a:t>
            </a:r>
            <a:r>
              <a:rPr lang="fr-FR" sz="2000" dirty="0" err="1">
                <a:latin typeface="Museo 300" panose="02000000000000000000" pitchFamily="2" charset="77"/>
              </a:rPr>
              <a:t>hélicobacter</a:t>
            </a:r>
            <a:r>
              <a:rPr lang="fr-FR" sz="2000" dirty="0">
                <a:latin typeface="Museo 300" panose="02000000000000000000" pitchFamily="2" charset="77"/>
              </a:rPr>
              <a:t> </a:t>
            </a:r>
            <a:r>
              <a:rPr lang="fr-FR" sz="2000" dirty="0" err="1">
                <a:latin typeface="Museo 300" panose="02000000000000000000" pitchFamily="2" charset="77"/>
              </a:rPr>
              <a:t>pylori</a:t>
            </a:r>
            <a:endParaRPr lang="fr-FR" sz="2000" dirty="0">
              <a:latin typeface="Museo 300" panose="02000000000000000000" pitchFamily="2" charset="77"/>
            </a:endParaRPr>
          </a:p>
          <a:p>
            <a:r>
              <a:rPr lang="fr-FR" sz="2000" dirty="0">
                <a:latin typeface="Museo 300" panose="02000000000000000000" pitchFamily="2" charset="77"/>
              </a:rPr>
              <a:t>CRP</a:t>
            </a:r>
          </a:p>
          <a:p>
            <a:r>
              <a:rPr lang="fr-FR" sz="2000" dirty="0" err="1">
                <a:latin typeface="Museo 300" panose="02000000000000000000" pitchFamily="2" charset="77"/>
              </a:rPr>
              <a:t>Chromogranine</a:t>
            </a:r>
            <a:r>
              <a:rPr lang="fr-FR" sz="2000" dirty="0">
                <a:latin typeface="Museo 300" panose="02000000000000000000" pitchFamily="2" charset="77"/>
              </a:rPr>
              <a:t> A</a:t>
            </a:r>
          </a:p>
          <a:p>
            <a:r>
              <a:rPr lang="fr-FR" sz="2000" dirty="0">
                <a:latin typeface="Museo 300" panose="02000000000000000000" pitchFamily="2" charset="77"/>
              </a:rPr>
              <a:t>Coproculture, parasitologie, </a:t>
            </a:r>
            <a:r>
              <a:rPr lang="fr-FR" sz="2000" dirty="0" err="1">
                <a:latin typeface="Museo 300" panose="02000000000000000000" pitchFamily="2" charset="77"/>
              </a:rPr>
              <a:t>calprotectine</a:t>
            </a:r>
            <a:r>
              <a:rPr lang="fr-FR" sz="2000" dirty="0">
                <a:latin typeface="Museo 300" panose="02000000000000000000" pitchFamily="2" charset="77"/>
              </a:rPr>
              <a:t> fécale, </a:t>
            </a:r>
            <a:r>
              <a:rPr lang="fr-FR" sz="2000" dirty="0" err="1">
                <a:latin typeface="Museo 300" panose="02000000000000000000" pitchFamily="2" charset="77"/>
              </a:rPr>
              <a:t>élastase</a:t>
            </a:r>
            <a:r>
              <a:rPr lang="fr-FR" sz="2000" dirty="0">
                <a:latin typeface="Museo 300" panose="02000000000000000000" pitchFamily="2" charset="77"/>
              </a:rPr>
              <a:t> fécale</a:t>
            </a:r>
          </a:p>
        </p:txBody>
      </p:sp>
    </p:spTree>
    <p:extLst>
      <p:ext uri="{BB962C8B-B14F-4D97-AF65-F5344CB8AC3E}">
        <p14:creationId xmlns:p14="http://schemas.microsoft.com/office/powerpoint/2010/main" val="38433688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7E30B2-3227-C9A8-D64E-B88BF09AB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4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Drapeaux rouges digestifs du sportif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22D1A8-D730-7310-11F9-A577E4F89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Rectorragies abondantes</a:t>
            </a:r>
          </a:p>
          <a:p>
            <a:r>
              <a:rPr lang="fr-FR" dirty="0"/>
              <a:t>Vomissements répétés + altération de la conscience</a:t>
            </a:r>
          </a:p>
          <a:p>
            <a:r>
              <a:rPr lang="fr-FR" dirty="0"/>
              <a:t>Douleur abdominale brutale + défense/ contracture</a:t>
            </a:r>
          </a:p>
          <a:p>
            <a:r>
              <a:rPr lang="fr-FR" dirty="0"/>
              <a:t>Température centrale sup à 40°C (hyperthermie maligne)</a:t>
            </a:r>
          </a:p>
          <a:p>
            <a:r>
              <a:rPr lang="fr-FR" dirty="0"/>
              <a:t>Diarrhée sanglante + déshydratation sévère</a:t>
            </a:r>
          </a:p>
          <a:p>
            <a:r>
              <a:rPr lang="fr-FR" dirty="0"/>
              <a:t>Oligurie/ anurie</a:t>
            </a:r>
          </a:p>
        </p:txBody>
      </p:sp>
    </p:spTree>
    <p:extLst>
      <p:ext uri="{BB962C8B-B14F-4D97-AF65-F5344CB8AC3E}">
        <p14:creationId xmlns:p14="http://schemas.microsoft.com/office/powerpoint/2010/main" val="4746934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6FE772-4772-9A45-56CC-7704FF8E8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4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Diagnostics à évoquer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C1D40A-B4B7-1B46-EF68-E0CC815B7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Ischémie mésentérique d’effort</a:t>
            </a:r>
          </a:p>
          <a:p>
            <a:r>
              <a:rPr lang="fr-FR" dirty="0"/>
              <a:t>Hyperthermie maligne</a:t>
            </a:r>
          </a:p>
          <a:p>
            <a:r>
              <a:rPr lang="fr-FR" dirty="0"/>
              <a:t>Rhabdomyolyse (surtout ultra et chaleur)</a:t>
            </a:r>
          </a:p>
          <a:p>
            <a:r>
              <a:rPr lang="fr-FR" dirty="0"/>
              <a:t>Infection sévère (</a:t>
            </a:r>
            <a:r>
              <a:rPr lang="fr-FR" dirty="0" err="1"/>
              <a:t>campylobacter</a:t>
            </a:r>
            <a:r>
              <a:rPr lang="fr-FR" dirty="0"/>
              <a:t>, salmonelles…)</a:t>
            </a:r>
          </a:p>
          <a:p>
            <a:r>
              <a:rPr lang="fr-FR" dirty="0"/>
              <a:t>Traumatisme abdominal</a:t>
            </a:r>
          </a:p>
        </p:txBody>
      </p:sp>
    </p:spTree>
    <p:extLst>
      <p:ext uri="{BB962C8B-B14F-4D97-AF65-F5344CB8AC3E}">
        <p14:creationId xmlns:p14="http://schemas.microsoft.com/office/powerpoint/2010/main" val="19144479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99AA0E-8240-7EC2-54CB-66C826931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4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Conduite à tenir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AC0F27-83EF-9947-5976-554E157F0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Arrêt de l’effort</a:t>
            </a:r>
          </a:p>
          <a:p>
            <a:r>
              <a:rPr lang="fr-FR" dirty="0"/>
              <a:t>Refroidissement externe rapide si hyperthermie</a:t>
            </a:r>
          </a:p>
          <a:p>
            <a:r>
              <a:rPr lang="fr-FR" dirty="0"/>
              <a:t>Remplissage IV si choc hypovolémique</a:t>
            </a:r>
          </a:p>
          <a:p>
            <a:r>
              <a:rPr lang="fr-FR" dirty="0"/>
              <a:t>Transport médicalisé si trouble neurologique ou hémodynamique</a:t>
            </a:r>
          </a:p>
        </p:txBody>
      </p:sp>
    </p:spTree>
    <p:extLst>
      <p:ext uri="{BB962C8B-B14F-4D97-AF65-F5344CB8AC3E}">
        <p14:creationId xmlns:p14="http://schemas.microsoft.com/office/powerpoint/2010/main" val="357978281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E674F1-F564-C1D3-A381-65594BAE2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4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Erreurs des sportifs et troubles digestifs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19A298-4885-8D8F-63C5-6AC7EF397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Excès de fibres insolubles (légumes crus)</a:t>
            </a:r>
          </a:p>
          <a:p>
            <a:r>
              <a:rPr lang="fr-FR" dirty="0"/>
              <a:t>Excès de caféine</a:t>
            </a:r>
          </a:p>
          <a:p>
            <a:r>
              <a:rPr lang="fr-FR" dirty="0"/>
              <a:t>Absence de test nutrition J-7/ J3</a:t>
            </a:r>
          </a:p>
          <a:p>
            <a:r>
              <a:rPr lang="fr-FR" dirty="0"/>
              <a:t>AINS pour prévenir la douleur</a:t>
            </a:r>
          </a:p>
          <a:p>
            <a:r>
              <a:rPr lang="fr-FR" dirty="0"/>
              <a:t>Pendant l’effort: </a:t>
            </a:r>
          </a:p>
          <a:p>
            <a:pPr lvl="1"/>
            <a:r>
              <a:rPr lang="fr-FR" dirty="0"/>
              <a:t>Boissons hyperosmolaires (diarrhées, vidange gastrique)</a:t>
            </a:r>
          </a:p>
          <a:p>
            <a:pPr lvl="1"/>
            <a:r>
              <a:rPr lang="fr-FR" dirty="0"/>
              <a:t>Gels non testés le jour J</a:t>
            </a:r>
          </a:p>
          <a:p>
            <a:pPr lvl="1"/>
            <a:r>
              <a:rPr lang="fr-FR" dirty="0"/>
              <a:t>Mélange caféine gel et FODMAPS</a:t>
            </a:r>
          </a:p>
          <a:p>
            <a:pPr lvl="1"/>
            <a:r>
              <a:rPr lang="fr-FR" dirty="0"/>
              <a:t>Hydratation trop tardive ou trop abondante</a:t>
            </a:r>
          </a:p>
          <a:p>
            <a:pPr lvl="1"/>
            <a:r>
              <a:rPr lang="fr-FR" dirty="0"/>
              <a:t>Pas d’apport sodé en chaleur/ ultra, hyponatrémie</a:t>
            </a:r>
          </a:p>
        </p:txBody>
      </p:sp>
    </p:spTree>
    <p:extLst>
      <p:ext uri="{BB962C8B-B14F-4D97-AF65-F5344CB8AC3E}">
        <p14:creationId xmlns:p14="http://schemas.microsoft.com/office/powerpoint/2010/main" val="37586463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0887E3-9701-3939-AC4B-1E8B40DF3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4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Après l’effort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39701E9-A520-C6D2-F4AB-3D75AFA904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Reprise alimentaire trop rapide</a:t>
            </a:r>
          </a:p>
          <a:p>
            <a:r>
              <a:rPr lang="fr-FR" dirty="0"/>
              <a:t>Alcool + déshydratation: irritant et hypovolémie</a:t>
            </a:r>
          </a:p>
          <a:p>
            <a:r>
              <a:rPr lang="fr-FR" dirty="0"/>
              <a:t>Pas de réhydratation </a:t>
            </a:r>
            <a:r>
              <a:rPr lang="fr-FR" dirty="0" err="1"/>
              <a:t>glucido</a:t>
            </a:r>
            <a:r>
              <a:rPr lang="fr-FR" dirty="0"/>
              <a:t>-saline</a:t>
            </a:r>
          </a:p>
          <a:p>
            <a:r>
              <a:rPr lang="fr-FR" dirty="0"/>
              <a:t>80% des troubles digestifs du sport sont en lien avec des erreurs nutritionnelles modifiables</a:t>
            </a:r>
          </a:p>
        </p:txBody>
      </p:sp>
    </p:spTree>
    <p:extLst>
      <p:ext uri="{BB962C8B-B14F-4D97-AF65-F5344CB8AC3E}">
        <p14:creationId xmlns:p14="http://schemas.microsoft.com/office/powerpoint/2010/main" val="94074933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CD211D-84E6-F5F4-0A22-99C6F34D0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5821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Conclusion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FA36B45-4D5F-EB44-2FD8-68D2237614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141" y="1483112"/>
            <a:ext cx="10515600" cy="4351338"/>
          </a:xfrm>
        </p:spPr>
        <p:txBody>
          <a:bodyPr>
            <a:normAutofit fontScale="77500" lnSpcReduction="20000"/>
          </a:bodyPr>
          <a:lstStyle/>
          <a:p>
            <a:r>
              <a:rPr lang="fr-FR" dirty="0"/>
              <a:t>Points clés à retenir:</a:t>
            </a:r>
          </a:p>
          <a:p>
            <a:pPr lvl="1"/>
            <a:r>
              <a:rPr lang="fr-FR" dirty="0"/>
              <a:t>Le sport d’endurance modifie le flux splanchnique = ischémie digestive relative</a:t>
            </a:r>
          </a:p>
          <a:p>
            <a:pPr lvl="1"/>
            <a:r>
              <a:rPr lang="fr-FR" dirty="0"/>
              <a:t>La vidange gastrique et la motilité colique sont modulées par catécholamines + déshydratation+ chaleur</a:t>
            </a:r>
          </a:p>
          <a:p>
            <a:pPr lvl="1"/>
            <a:r>
              <a:rPr lang="fr-FR" dirty="0"/>
              <a:t>Les troubles digestifs du sportif sont majoritairement fonctionnels et nutrition dépendants</a:t>
            </a:r>
          </a:p>
          <a:p>
            <a:r>
              <a:rPr lang="fr-FR" dirty="0"/>
              <a:t>Pathologies à connaitre:</a:t>
            </a:r>
          </a:p>
          <a:p>
            <a:pPr lvl="1"/>
            <a:r>
              <a:rPr lang="fr-FR" dirty="0"/>
              <a:t>RGO et gastralgies (impact/position)</a:t>
            </a:r>
          </a:p>
          <a:p>
            <a:pPr lvl="1"/>
            <a:r>
              <a:rPr lang="fr-FR" dirty="0"/>
              <a:t>Coliques/ diarrhées du coureur</a:t>
            </a:r>
          </a:p>
          <a:p>
            <a:pPr lvl="1"/>
            <a:r>
              <a:rPr lang="fr-FR" dirty="0"/>
              <a:t>Ischémie mésentérique d’effort (rare mais grave)</a:t>
            </a:r>
          </a:p>
          <a:p>
            <a:pPr lvl="1"/>
            <a:r>
              <a:rPr lang="fr-FR" dirty="0"/>
              <a:t>Hyperthermie d’effort (urgence)</a:t>
            </a:r>
          </a:p>
          <a:p>
            <a:r>
              <a:rPr lang="fr-FR" dirty="0"/>
              <a:t>Conduite pratique:</a:t>
            </a:r>
          </a:p>
          <a:p>
            <a:pPr lvl="1"/>
            <a:r>
              <a:rPr lang="fr-FR" dirty="0"/>
              <a:t>Arrêt de l’effort si signes de gravité</a:t>
            </a:r>
          </a:p>
          <a:p>
            <a:pPr lvl="1"/>
            <a:r>
              <a:rPr lang="fr-FR" dirty="0"/>
              <a:t>Adapter hydratation + osmolarité+ sodium</a:t>
            </a:r>
          </a:p>
          <a:p>
            <a:pPr lvl="1"/>
            <a:r>
              <a:rPr lang="fr-FR" dirty="0"/>
              <a:t>Test nutrition/boisson avant compétition</a:t>
            </a:r>
          </a:p>
          <a:p>
            <a:pPr lvl="1"/>
            <a:r>
              <a:rPr lang="fr-FR" dirty="0"/>
              <a:t>Eviter AINS en endurance (risque rénal+ digestif)</a:t>
            </a:r>
          </a:p>
          <a:p>
            <a:pPr marL="457200" lvl="1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3258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98E2AB-3E5B-FA42-8336-FBC3EA495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571" y="365125"/>
            <a:ext cx="11786839" cy="1325563"/>
          </a:xfrm>
        </p:spPr>
        <p:txBody>
          <a:bodyPr>
            <a:normAutofit/>
          </a:bodyPr>
          <a:lstStyle/>
          <a:p>
            <a:r>
              <a:rPr lang="fr-FR" sz="36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Foie: stockage du glycogène et usine de transformation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17CB13-9B4C-904A-A1B8-C6BCE698B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latin typeface="Museo 300" panose="02000000000000000000" pitchFamily="2" charset="77"/>
              </a:rPr>
              <a:t>Foie: 100 grammes de glycogène</a:t>
            </a:r>
          </a:p>
          <a:p>
            <a:r>
              <a:rPr lang="fr-FR" dirty="0">
                <a:latin typeface="Museo 300" panose="02000000000000000000" pitchFamily="2" charset="77"/>
              </a:rPr>
              <a:t>Foie: stockage des TG (glycérol et acides gras)</a:t>
            </a:r>
          </a:p>
          <a:p>
            <a:r>
              <a:rPr lang="fr-FR" dirty="0">
                <a:latin typeface="Museo 300" panose="02000000000000000000" pitchFamily="2" charset="77"/>
              </a:rPr>
              <a:t>Muscles: 400 grammes de glycogène</a:t>
            </a:r>
          </a:p>
          <a:p>
            <a:r>
              <a:rPr lang="fr-FR" dirty="0">
                <a:latin typeface="Museo 300" panose="02000000000000000000" pitchFamily="2" charset="77"/>
              </a:rPr>
              <a:t>Glycogénolyse musculaire et hépatique</a:t>
            </a:r>
          </a:p>
          <a:p>
            <a:r>
              <a:rPr lang="fr-FR" dirty="0">
                <a:latin typeface="Museo 300" panose="02000000000000000000" pitchFamily="2" charset="77"/>
              </a:rPr>
              <a:t>Néoglucogenèse hépatique</a:t>
            </a:r>
          </a:p>
        </p:txBody>
      </p:sp>
    </p:spTree>
    <p:extLst>
      <p:ext uri="{BB962C8B-B14F-4D97-AF65-F5344CB8AC3E}">
        <p14:creationId xmlns:p14="http://schemas.microsoft.com/office/powerpoint/2010/main" val="3330203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EF30CE-4281-0A4F-AEBC-C10095AF9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6430"/>
            <a:ext cx="10515600" cy="3501483"/>
          </a:xfrm>
        </p:spPr>
        <p:txBody>
          <a:bodyPr/>
          <a:lstStyle/>
          <a:p>
            <a:r>
              <a:rPr lang="fr-FR" dirty="0">
                <a:latin typeface="Museo 300" panose="02000000000000000000" pitchFamily="2" charset="77"/>
              </a:rPr>
              <a:t>Le tube digestif permet d’apporter et de stocker les substrats énergétiques et l’eau indispensable à la pratique des sports d’endurance.</a:t>
            </a:r>
          </a:p>
          <a:p>
            <a:r>
              <a:rPr lang="fr-FR" dirty="0">
                <a:latin typeface="Museo 300" panose="02000000000000000000" pitchFamily="2" charset="77"/>
              </a:rPr>
              <a:t>3 éléments limitants: l’absorption, la vidange gastrique et l’absorption intestinale.</a:t>
            </a:r>
          </a:p>
          <a:p>
            <a:r>
              <a:rPr lang="fr-FR" dirty="0">
                <a:latin typeface="Museo 300" panose="02000000000000000000" pitchFamily="2" charset="77"/>
              </a:rPr>
              <a:t>3 périodes distinctes: les jours avant, les heures avant et pendant la compétition.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4D39A25-57AB-0841-AD16-E45D138D2C84}"/>
              </a:ext>
            </a:extLst>
          </p:cNvPr>
          <p:cNvSpPr txBox="1"/>
          <p:nvPr/>
        </p:nvSpPr>
        <p:spPr>
          <a:xfrm>
            <a:off x="1750742" y="768092"/>
            <a:ext cx="78504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Tube digestif et énergie</a:t>
            </a:r>
          </a:p>
        </p:txBody>
      </p:sp>
    </p:spTree>
    <p:extLst>
      <p:ext uri="{BB962C8B-B14F-4D97-AF65-F5344CB8AC3E}">
        <p14:creationId xmlns:p14="http://schemas.microsoft.com/office/powerpoint/2010/main" val="3802306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6D3B1D-A852-0044-A1EB-C01BA12FA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71302" cy="1325563"/>
          </a:xfrm>
        </p:spPr>
        <p:txBody>
          <a:bodyPr>
            <a:normAutofit/>
          </a:bodyPr>
          <a:lstStyle/>
          <a:p>
            <a:r>
              <a:rPr lang="fr-FR" sz="40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Préparation nutritionnelle avant la compétition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A41063-2B7E-A545-8FB0-12F66D0A9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71313"/>
            <a:ext cx="10515600" cy="3671926"/>
          </a:xfrm>
        </p:spPr>
        <p:txBody>
          <a:bodyPr/>
          <a:lstStyle/>
          <a:p>
            <a:r>
              <a:rPr lang="fr-FR" dirty="0">
                <a:latin typeface="Museo 300" panose="02000000000000000000" pitchFamily="2" charset="77"/>
              </a:rPr>
              <a:t>Bien adapter le dernier repas</a:t>
            </a:r>
          </a:p>
          <a:p>
            <a:r>
              <a:rPr lang="fr-FR" dirty="0">
                <a:latin typeface="Museo 300" panose="02000000000000000000" pitchFamily="2" charset="77"/>
              </a:rPr>
              <a:t>Augmenter les réserves en glycogène pour pouvoir maintenir plus longtemps une cadence élevée</a:t>
            </a:r>
          </a:p>
          <a:p>
            <a:r>
              <a:rPr lang="fr-FR" dirty="0">
                <a:latin typeface="Museo 300" panose="02000000000000000000" pitchFamily="2" charset="77"/>
              </a:rPr>
              <a:t>Réduire l’entrainement </a:t>
            </a:r>
          </a:p>
          <a:p>
            <a:r>
              <a:rPr lang="fr-FR" dirty="0">
                <a:latin typeface="Museo 300" panose="02000000000000000000" pitchFamily="2" charset="77"/>
              </a:rPr>
              <a:t>Augmenter les apports en glucides (mais régime scandinave?)</a:t>
            </a:r>
          </a:p>
          <a:p>
            <a:r>
              <a:rPr lang="fr-FR" dirty="0">
                <a:latin typeface="Museo 300" panose="02000000000000000000" pitchFamily="2" charset="77"/>
              </a:rPr>
              <a:t>Aliments facilement digests, éviter les problèmes digestifs</a:t>
            </a:r>
          </a:p>
          <a:p>
            <a:r>
              <a:rPr lang="fr-FR" dirty="0">
                <a:latin typeface="Museo 300" panose="02000000000000000000" pitchFamily="2" charset="77"/>
              </a:rPr>
              <a:t>Boissons abondantes +++</a:t>
            </a:r>
          </a:p>
        </p:txBody>
      </p:sp>
    </p:spTree>
    <p:extLst>
      <p:ext uri="{BB962C8B-B14F-4D97-AF65-F5344CB8AC3E}">
        <p14:creationId xmlns:p14="http://schemas.microsoft.com/office/powerpoint/2010/main" val="1804845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E09C33-D771-294A-9B13-8418B9F97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Les heures avant la compétition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D013F4-852B-A541-BF87-2D4505487A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95420"/>
            <a:ext cx="10515600" cy="2657165"/>
          </a:xfrm>
        </p:spPr>
        <p:txBody>
          <a:bodyPr/>
          <a:lstStyle/>
          <a:p>
            <a:r>
              <a:rPr lang="fr-FR" dirty="0">
                <a:latin typeface="Museo 300" panose="02000000000000000000" pitchFamily="2" charset="77"/>
              </a:rPr>
              <a:t>Eviter la prise de fibres, les excitants (thé, café)</a:t>
            </a:r>
          </a:p>
          <a:p>
            <a:r>
              <a:rPr lang="fr-FR" dirty="0">
                <a:latin typeface="Museo 300" panose="02000000000000000000" pitchFamily="2" charset="77"/>
              </a:rPr>
              <a:t>Eviter tout nouvel aliment (risque digestif)</a:t>
            </a:r>
          </a:p>
          <a:p>
            <a:r>
              <a:rPr lang="fr-FR" dirty="0">
                <a:latin typeface="Museo 300" panose="02000000000000000000" pitchFamily="2" charset="77"/>
              </a:rPr>
              <a:t>Dernier repas riche en glucides +++ pris au minimum 3 heures avant l’épreuve.</a:t>
            </a:r>
          </a:p>
          <a:p>
            <a:r>
              <a:rPr lang="fr-FR" dirty="0">
                <a:latin typeface="Museo 300" panose="02000000000000000000" pitchFamily="2" charset="77"/>
              </a:rPr>
              <a:t>Eau +++ (boire 500ml dans les 3 heures avant l’épreuve)</a:t>
            </a:r>
          </a:p>
        </p:txBody>
      </p:sp>
    </p:spTree>
    <p:extLst>
      <p:ext uri="{BB962C8B-B14F-4D97-AF65-F5344CB8AC3E}">
        <p14:creationId xmlns:p14="http://schemas.microsoft.com/office/powerpoint/2010/main" val="2381515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44E5A0-82C5-A947-ADB1-5151C8058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Pendant la compétition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4A3858-541F-2648-B4FD-61770FEF9B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536" y="3007654"/>
            <a:ext cx="10515600" cy="2021546"/>
          </a:xfrm>
        </p:spPr>
        <p:txBody>
          <a:bodyPr/>
          <a:lstStyle/>
          <a:p>
            <a:r>
              <a:rPr lang="fr-FR" dirty="0">
                <a:latin typeface="Museo 300" panose="02000000000000000000" pitchFamily="2" charset="77"/>
              </a:rPr>
              <a:t>Boire avant d’avoir soif (100 à 200 ml toutes les 20 minutes)</a:t>
            </a:r>
          </a:p>
          <a:p>
            <a:r>
              <a:rPr lang="fr-FR" dirty="0">
                <a:latin typeface="Museo 300" panose="02000000000000000000" pitchFamily="2" charset="77"/>
              </a:rPr>
              <a:t>Supplémentation en glucose pour épreuve supérieure à 1 heure</a:t>
            </a:r>
          </a:p>
          <a:p>
            <a:r>
              <a:rPr lang="fr-FR" dirty="0">
                <a:latin typeface="Museo 300" panose="02000000000000000000" pitchFamily="2" charset="77"/>
              </a:rPr>
              <a:t>Supplémentation sodée pour les épreuves de plus de 6 heures</a:t>
            </a:r>
          </a:p>
        </p:txBody>
      </p:sp>
    </p:spTree>
    <p:extLst>
      <p:ext uri="{BB962C8B-B14F-4D97-AF65-F5344CB8AC3E}">
        <p14:creationId xmlns:p14="http://schemas.microsoft.com/office/powerpoint/2010/main" val="2910677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93CFA0-CDA1-9943-B478-A9E0346CA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>
                <a:solidFill>
                  <a:schemeClr val="accent1">
                    <a:lumMod val="75000"/>
                  </a:schemeClr>
                </a:solidFill>
                <a:latin typeface="Museo 300" panose="02000000000000000000" pitchFamily="2" charset="77"/>
              </a:rPr>
              <a:t>Prise d’eau pendant la compétition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169FF8B-67FE-9748-BB5E-C7E1C7E4E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27430"/>
            <a:ext cx="10515600" cy="3114365"/>
          </a:xfrm>
        </p:spPr>
        <p:txBody>
          <a:bodyPr/>
          <a:lstStyle/>
          <a:p>
            <a:r>
              <a:rPr lang="fr-FR" dirty="0">
                <a:latin typeface="Museo 300" panose="02000000000000000000" pitchFamily="2" charset="77"/>
              </a:rPr>
              <a:t>Dès la première heure</a:t>
            </a:r>
          </a:p>
          <a:p>
            <a:r>
              <a:rPr lang="fr-FR" dirty="0">
                <a:latin typeface="Museo 300" panose="02000000000000000000" pitchFamily="2" charset="77"/>
              </a:rPr>
              <a:t>100 à 200 ml toutes les 20 minutes</a:t>
            </a:r>
          </a:p>
          <a:p>
            <a:r>
              <a:rPr lang="fr-FR" dirty="0">
                <a:latin typeface="Museo 300" panose="02000000000000000000" pitchFamily="2" charset="77"/>
              </a:rPr>
              <a:t>Importance de la température pour améliorer la vidange gastrique.</a:t>
            </a:r>
          </a:p>
          <a:p>
            <a:r>
              <a:rPr lang="fr-FR" dirty="0">
                <a:latin typeface="Museo 300" panose="02000000000000000000" pitchFamily="2" charset="77"/>
              </a:rPr>
              <a:t>Attention en cas d’association avec des glucoses (osmolarité, palatabilité…)</a:t>
            </a:r>
          </a:p>
        </p:txBody>
      </p:sp>
    </p:spTree>
    <p:extLst>
      <p:ext uri="{BB962C8B-B14F-4D97-AF65-F5344CB8AC3E}">
        <p14:creationId xmlns:p14="http://schemas.microsoft.com/office/powerpoint/2010/main" val="143169165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1475</Words>
  <Application>Microsoft Macintosh PowerPoint</Application>
  <PresentationFormat>Grand écran</PresentationFormat>
  <Paragraphs>255</Paragraphs>
  <Slides>39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39</vt:i4>
      </vt:variant>
    </vt:vector>
  </HeadingPairs>
  <TitlesOfParts>
    <vt:vector size="44" baseType="lpstr">
      <vt:lpstr>Arial</vt:lpstr>
      <vt:lpstr>Calibri</vt:lpstr>
      <vt:lpstr>Calibri Light</vt:lpstr>
      <vt:lpstr>Museo 300</vt:lpstr>
      <vt:lpstr>Thème Office</vt:lpstr>
      <vt:lpstr>Sport d’endurance et troubles digestifs. Sport et pathologie digestive.</vt:lpstr>
      <vt:lpstr>Présentation PowerPoint</vt:lpstr>
      <vt:lpstr>Sports d’endurance et voie aérobie</vt:lpstr>
      <vt:lpstr>Foie: stockage du glycogène et usine de transformation</vt:lpstr>
      <vt:lpstr>Présentation PowerPoint</vt:lpstr>
      <vt:lpstr>Préparation nutritionnelle avant la compétition</vt:lpstr>
      <vt:lpstr>Les heures avant la compétition</vt:lpstr>
      <vt:lpstr>Pendant la compétition</vt:lpstr>
      <vt:lpstr>Prise d’eau pendant la compétition</vt:lpstr>
      <vt:lpstr>Prise de glucoses pendant la compétition</vt:lpstr>
      <vt:lpstr>Apport en sodium pendant la compétition</vt:lpstr>
      <vt:lpstr>Le syndrome de déshydratation</vt:lpstr>
      <vt:lpstr>Sport et pathologies digestives</vt:lpstr>
      <vt:lpstr>Les infections</vt:lpstr>
      <vt:lpstr>Les troubles digestifs</vt:lpstr>
      <vt:lpstr>Les facteurs prédisposants</vt:lpstr>
      <vt:lpstr>Manifestations oeso-gastriques</vt:lpstr>
      <vt:lpstr>Mécanisme lésionnel</vt:lpstr>
      <vt:lpstr>Reflux gastro-oesophagien</vt:lpstr>
      <vt:lpstr>Traitement</vt:lpstr>
      <vt:lpstr>Troubles coliques</vt:lpstr>
      <vt:lpstr>Mécanisme lésionnel</vt:lpstr>
      <vt:lpstr>Lésions coliques traumatiques</vt:lpstr>
      <vt:lpstr>Les infections intestinales</vt:lpstr>
      <vt:lpstr>Manifestations hépatiques</vt:lpstr>
      <vt:lpstr>Clinique</vt:lpstr>
      <vt:lpstr>Traitement</vt:lpstr>
      <vt:lpstr>Gestion des troubles digestifs</vt:lpstr>
      <vt:lpstr>Troubles oeso-gastriques</vt:lpstr>
      <vt:lpstr>Troubles coliques</vt:lpstr>
      <vt:lpstr>Les MICI</vt:lpstr>
      <vt:lpstr>Les supplémentations</vt:lpstr>
      <vt:lpstr>Ordonnance type</vt:lpstr>
      <vt:lpstr>Drapeaux rouges digestifs du sportif</vt:lpstr>
      <vt:lpstr>Diagnostics à évoquer</vt:lpstr>
      <vt:lpstr>Conduite à tenir</vt:lpstr>
      <vt:lpstr>Erreurs des sportifs et troubles digestifs</vt:lpstr>
      <vt:lpstr>Après l’effort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Sport d’endurance et trouble digestif. Sport et pathologie digestive.</dc:title>
  <dc:creator>Microsoft Office User</dc:creator>
  <cp:lastModifiedBy>Microsoft Office User</cp:lastModifiedBy>
  <cp:revision>10</cp:revision>
  <dcterms:created xsi:type="dcterms:W3CDTF">2022-01-16T08:02:20Z</dcterms:created>
  <dcterms:modified xsi:type="dcterms:W3CDTF">2026-01-23T12:43:33Z</dcterms:modified>
</cp:coreProperties>
</file>